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2"/>
  </p:notesMasterIdLst>
  <p:sldIdLst>
    <p:sldId id="257" r:id="rId3"/>
    <p:sldId id="258" r:id="rId4"/>
    <p:sldId id="259" r:id="rId5"/>
    <p:sldId id="260" r:id="rId6"/>
    <p:sldId id="261" r:id="rId7"/>
    <p:sldId id="262" r:id="rId8"/>
    <p:sldId id="263" r:id="rId9"/>
    <p:sldId id="264" r:id="rId10"/>
    <p:sldId id="265" r:id="rId11"/>
    <p:sldId id="266" r:id="rId12"/>
    <p:sldId id="274" r:id="rId13"/>
    <p:sldId id="275" r:id="rId14"/>
    <p:sldId id="276" r:id="rId15"/>
    <p:sldId id="277" r:id="rId16"/>
    <p:sldId id="278" r:id="rId17"/>
    <p:sldId id="279" r:id="rId18"/>
    <p:sldId id="280" r:id="rId19"/>
    <p:sldId id="281" r:id="rId20"/>
    <p:sldId id="282" r:id="rId21"/>
    <p:sldId id="268" r:id="rId22"/>
    <p:sldId id="269" r:id="rId23"/>
    <p:sldId id="270" r:id="rId24"/>
    <p:sldId id="271" r:id="rId25"/>
    <p:sldId id="272" r:id="rId26"/>
    <p:sldId id="273" r:id="rId27"/>
    <p:sldId id="283" r:id="rId28"/>
    <p:sldId id="284" r:id="rId29"/>
    <p:sldId id="287" r:id="rId30"/>
    <p:sldId id="285" r:id="rId31"/>
    <p:sldId id="286"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77"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83" r:id="rId118"/>
    <p:sldId id="382" r:id="rId119"/>
    <p:sldId id="387" r:id="rId120"/>
    <p:sldId id="388" r:id="rId121"/>
    <p:sldId id="390" r:id="rId122"/>
    <p:sldId id="391" r:id="rId123"/>
    <p:sldId id="373" r:id="rId124"/>
    <p:sldId id="374" r:id="rId125"/>
    <p:sldId id="375" r:id="rId126"/>
    <p:sldId id="392" r:id="rId127"/>
    <p:sldId id="393" r:id="rId128"/>
    <p:sldId id="394" r:id="rId129"/>
    <p:sldId id="395" r:id="rId130"/>
    <p:sldId id="376"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C57"/>
    <a:srgbClr val="9ED35A"/>
    <a:srgbClr val="CDCDCD"/>
    <a:srgbClr val="017574"/>
    <a:srgbClr val="69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75733" autoAdjust="0"/>
  </p:normalViewPr>
  <p:slideViewPr>
    <p:cSldViewPr snapToGrid="0">
      <p:cViewPr varScale="1">
        <p:scale>
          <a:sx n="87" d="100"/>
          <a:sy n="87" d="100"/>
        </p:scale>
        <p:origin x="1512"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9A213-B2FB-4767-B939-0C0A66DFF0D8}" type="datetimeFigureOut">
              <a:rPr lang="en-US" smtClean="0"/>
              <a:t>9/11/2021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29BB6-86E2-44EE-BD25-C50BC2839449}" type="slidenum">
              <a:rPr lang="en-US" smtClean="0"/>
              <a:t>‹#›</a:t>
            </a:fld>
            <a:endParaRPr lang="en-US"/>
          </a:p>
        </p:txBody>
      </p:sp>
    </p:spTree>
    <p:extLst>
      <p:ext uri="{BB962C8B-B14F-4D97-AF65-F5344CB8AC3E}">
        <p14:creationId xmlns:p14="http://schemas.microsoft.com/office/powerpoint/2010/main" val="1122799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Turnkey global distribution</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3</a:t>
            </a:fld>
            <a:endParaRPr lang="en-US"/>
          </a:p>
        </p:txBody>
      </p:sp>
    </p:spTree>
    <p:extLst>
      <p:ext uri="{BB962C8B-B14F-4D97-AF65-F5344CB8AC3E}">
        <p14:creationId xmlns:p14="http://schemas.microsoft.com/office/powerpoint/2010/main" val="2231470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Bounded Staleness</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12</a:t>
            </a:fld>
            <a:endParaRPr lang="en-US"/>
          </a:p>
        </p:txBody>
      </p:sp>
    </p:spTree>
    <p:extLst>
      <p:ext uri="{BB962C8B-B14F-4D97-AF65-F5344CB8AC3E}">
        <p14:creationId xmlns:p14="http://schemas.microsoft.com/office/powerpoint/2010/main" val="5905215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110</a:t>
            </a:fld>
            <a:endParaRPr lang="en-US"/>
          </a:p>
        </p:txBody>
      </p:sp>
    </p:spTree>
    <p:extLst>
      <p:ext uri="{BB962C8B-B14F-4D97-AF65-F5344CB8AC3E}">
        <p14:creationId xmlns:p14="http://schemas.microsoft.com/office/powerpoint/2010/main" val="18213520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111</a:t>
            </a:fld>
            <a:endParaRPr lang="en-US"/>
          </a:p>
        </p:txBody>
      </p:sp>
    </p:spTree>
    <p:extLst>
      <p:ext uri="{BB962C8B-B14F-4D97-AF65-F5344CB8AC3E}">
        <p14:creationId xmlns:p14="http://schemas.microsoft.com/office/powerpoint/2010/main" val="33340810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112</a:t>
            </a:fld>
            <a:endParaRPr lang="en-US"/>
          </a:p>
        </p:txBody>
      </p:sp>
    </p:spTree>
    <p:extLst>
      <p:ext uri="{BB962C8B-B14F-4D97-AF65-F5344CB8AC3E}">
        <p14:creationId xmlns:p14="http://schemas.microsoft.com/office/powerpoint/2010/main" val="37307334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Segoe UI" panose="020B0502040204020203" pitchFamily="34" charset="0"/>
                <a:ea typeface="+mn-ea"/>
                <a:cs typeface="+mn-cs"/>
              </a:rPr>
              <a:t>etcd</a:t>
            </a:r>
            <a:r>
              <a:rPr lang="en-US" sz="1200" b="0" i="0" kern="1200" dirty="0">
                <a:solidFill>
                  <a:schemeClr val="tx1"/>
                </a:solidFill>
                <a:effectLst/>
                <a:latin typeface="Segoe UI" panose="020B0502040204020203" pitchFamily="34" charset="0"/>
                <a:ea typeface="+mn-ea"/>
                <a:cs typeface="+mn-cs"/>
              </a:rPr>
              <a:t> is a distributed reliable key-value store for the most critical data of a distributed system, with a focus on being:</a:t>
            </a:r>
          </a:p>
          <a:p>
            <a:endParaRPr lang="en-US" sz="1200" b="0" i="0" kern="1200" dirty="0">
              <a:solidFill>
                <a:schemeClr val="tx1"/>
              </a:solidFill>
              <a:effectLst/>
              <a:latin typeface="Segoe UI" panose="020B0502040204020203" pitchFamily="34" charset="0"/>
              <a:ea typeface="+mn-ea"/>
              <a:cs typeface="+mn-cs"/>
            </a:endParaRPr>
          </a:p>
          <a:p>
            <a:r>
              <a:rPr lang="en-US" sz="1200" b="0" i="1" kern="1200" dirty="0">
                <a:solidFill>
                  <a:schemeClr val="tx1"/>
                </a:solidFill>
                <a:effectLst/>
                <a:latin typeface="Segoe UI" panose="020B0502040204020203" pitchFamily="34" charset="0"/>
                <a:ea typeface="+mn-ea"/>
                <a:cs typeface="+mn-cs"/>
              </a:rPr>
              <a:t>Simple</a:t>
            </a:r>
            <a:r>
              <a:rPr lang="en-US" sz="1200" b="0" i="0" kern="1200" dirty="0">
                <a:solidFill>
                  <a:schemeClr val="tx1"/>
                </a:solidFill>
                <a:effectLst/>
                <a:latin typeface="Segoe UI" panose="020B0502040204020203" pitchFamily="34" charset="0"/>
                <a:ea typeface="+mn-ea"/>
                <a:cs typeface="+mn-cs"/>
              </a:rPr>
              <a:t>: well-defined, user-facing API (</a:t>
            </a:r>
            <a:r>
              <a:rPr lang="en-US" sz="1200" b="0" i="0" kern="1200" dirty="0" err="1">
                <a:solidFill>
                  <a:schemeClr val="tx1"/>
                </a:solidFill>
                <a:effectLst/>
                <a:latin typeface="Segoe UI" panose="020B0502040204020203" pitchFamily="34" charset="0"/>
                <a:ea typeface="+mn-ea"/>
                <a:cs typeface="+mn-cs"/>
              </a:rPr>
              <a:t>gRPC</a:t>
            </a:r>
            <a:r>
              <a:rPr lang="en-US" sz="1200" b="0" i="0" kern="1200" dirty="0">
                <a:solidFill>
                  <a:schemeClr val="tx1"/>
                </a:solidFill>
                <a:effectLst/>
                <a:latin typeface="Segoe UI" panose="020B0502040204020203" pitchFamily="34" charset="0"/>
                <a:ea typeface="+mn-ea"/>
                <a:cs typeface="+mn-cs"/>
              </a:rPr>
              <a:t>)</a:t>
            </a:r>
          </a:p>
          <a:p>
            <a:r>
              <a:rPr lang="en-US" sz="1200" b="0" i="1" kern="1200" dirty="0">
                <a:solidFill>
                  <a:schemeClr val="tx1"/>
                </a:solidFill>
                <a:effectLst/>
                <a:latin typeface="Segoe UI" panose="020B0502040204020203" pitchFamily="34" charset="0"/>
                <a:ea typeface="+mn-ea"/>
                <a:cs typeface="+mn-cs"/>
              </a:rPr>
              <a:t>Secure</a:t>
            </a:r>
            <a:r>
              <a:rPr lang="en-US" sz="1200" b="0" i="0" kern="1200" dirty="0">
                <a:solidFill>
                  <a:schemeClr val="tx1"/>
                </a:solidFill>
                <a:effectLst/>
                <a:latin typeface="Segoe UI" panose="020B0502040204020203" pitchFamily="34" charset="0"/>
                <a:ea typeface="+mn-ea"/>
                <a:cs typeface="+mn-cs"/>
              </a:rPr>
              <a:t>: automatic TLS with optional client cert authentication</a:t>
            </a:r>
          </a:p>
          <a:p>
            <a:r>
              <a:rPr lang="en-US" sz="1200" b="0" i="1" kern="1200" dirty="0">
                <a:solidFill>
                  <a:schemeClr val="tx1"/>
                </a:solidFill>
                <a:effectLst/>
                <a:latin typeface="Segoe UI" panose="020B0502040204020203" pitchFamily="34" charset="0"/>
                <a:ea typeface="+mn-ea"/>
                <a:cs typeface="+mn-cs"/>
              </a:rPr>
              <a:t>Fast</a:t>
            </a:r>
            <a:r>
              <a:rPr lang="en-US" sz="1200" b="0" i="0" kern="1200" dirty="0">
                <a:solidFill>
                  <a:schemeClr val="tx1"/>
                </a:solidFill>
                <a:effectLst/>
                <a:latin typeface="Segoe UI" panose="020B0502040204020203" pitchFamily="34" charset="0"/>
                <a:ea typeface="+mn-ea"/>
                <a:cs typeface="+mn-cs"/>
              </a:rPr>
              <a:t>: benchmarked 10,000 writes/sec</a:t>
            </a:r>
          </a:p>
          <a:p>
            <a:r>
              <a:rPr lang="en-US" sz="1200" b="0" i="1" kern="1200" dirty="0">
                <a:solidFill>
                  <a:schemeClr val="tx1"/>
                </a:solidFill>
                <a:effectLst/>
                <a:latin typeface="Segoe UI" panose="020B0502040204020203" pitchFamily="34" charset="0"/>
                <a:ea typeface="+mn-ea"/>
                <a:cs typeface="+mn-cs"/>
              </a:rPr>
              <a:t>Reliable</a:t>
            </a:r>
            <a:r>
              <a:rPr lang="en-US" sz="1200" b="0" i="0" kern="1200" dirty="0">
                <a:solidFill>
                  <a:schemeClr val="tx1"/>
                </a:solidFill>
                <a:effectLst/>
                <a:latin typeface="Segoe UI" panose="020B0502040204020203" pitchFamily="34" charset="0"/>
                <a:ea typeface="+mn-ea"/>
                <a:cs typeface="+mn-cs"/>
              </a:rPr>
              <a:t>: properly distributed using Raft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114</a:t>
            </a:fld>
            <a:endParaRPr lang="en-US"/>
          </a:p>
        </p:txBody>
      </p:sp>
    </p:spTree>
    <p:extLst>
      <p:ext uri="{BB962C8B-B14F-4D97-AF65-F5344CB8AC3E}">
        <p14:creationId xmlns:p14="http://schemas.microsoft.com/office/powerpoint/2010/main" val="42074402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No </a:t>
            </a:r>
            <a:r>
              <a:rPr lang="en-US" sz="2800" b="1" i="0" kern="1200" dirty="0" err="1">
                <a:solidFill>
                  <a:schemeClr val="tx1"/>
                </a:solidFill>
                <a:effectLst/>
                <a:latin typeface="Segoe UI" panose="020B0502040204020203" pitchFamily="34" charset="0"/>
                <a:ea typeface="+mn-ea"/>
                <a:cs typeface="+mn-cs"/>
              </a:rPr>
              <a:t>etcd</a:t>
            </a:r>
            <a:r>
              <a:rPr lang="en-US" sz="2800" b="1" i="0" kern="1200" dirty="0">
                <a:solidFill>
                  <a:schemeClr val="tx1"/>
                </a:solidFill>
                <a:effectLst/>
                <a:latin typeface="Segoe UI" panose="020B0502040204020203" pitchFamily="34" charset="0"/>
                <a:ea typeface="+mn-ea"/>
                <a:cs typeface="+mn-cs"/>
              </a:rPr>
              <a:t> operations management</a:t>
            </a:r>
          </a:p>
          <a:p>
            <a:r>
              <a:rPr lang="en-US" sz="2800" b="0" i="0" kern="1200" dirty="0">
                <a:solidFill>
                  <a:schemeClr val="tx1"/>
                </a:solidFill>
                <a:effectLst/>
                <a:latin typeface="Segoe UI" panose="020B0502040204020203" pitchFamily="34" charset="0"/>
                <a:ea typeface="+mn-ea"/>
                <a:cs typeface="+mn-cs"/>
              </a:rPr>
              <a:t>As a fully managed native cloud service, Azure Cosmos DB removes the need for Kubernetes developers to set up and manage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in Azure Cosmos DB is scalable, highly available, fault tolerant, and offers high performance. The overhead of setting up replication across multiple nodes, performing rolling updates, security patches, and monitoring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health are handled by Azure Cosmos DB.</a:t>
            </a:r>
          </a:p>
        </p:txBody>
      </p:sp>
      <p:sp>
        <p:nvSpPr>
          <p:cNvPr id="4" name="Slide Number Placeholder 3"/>
          <p:cNvSpPr>
            <a:spLocks noGrp="1"/>
          </p:cNvSpPr>
          <p:nvPr>
            <p:ph type="sldNum" sz="quarter" idx="5"/>
          </p:nvPr>
        </p:nvSpPr>
        <p:spPr/>
        <p:txBody>
          <a:bodyPr/>
          <a:lstStyle/>
          <a:p>
            <a:fld id="{90829BB6-86E2-44EE-BD25-C50BC2839449}" type="slidenum">
              <a:rPr lang="en-US" smtClean="0"/>
              <a:t>115</a:t>
            </a:fld>
            <a:endParaRPr lang="en-US"/>
          </a:p>
        </p:txBody>
      </p:sp>
    </p:spTree>
    <p:extLst>
      <p:ext uri="{BB962C8B-B14F-4D97-AF65-F5344CB8AC3E}">
        <p14:creationId xmlns:p14="http://schemas.microsoft.com/office/powerpoint/2010/main" val="34280886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No </a:t>
            </a:r>
            <a:r>
              <a:rPr lang="en-US" sz="2800" b="1" i="0" kern="1200" dirty="0" err="1">
                <a:solidFill>
                  <a:schemeClr val="tx1"/>
                </a:solidFill>
                <a:effectLst/>
                <a:latin typeface="Segoe UI" panose="020B0502040204020203" pitchFamily="34" charset="0"/>
                <a:ea typeface="+mn-ea"/>
                <a:cs typeface="+mn-cs"/>
              </a:rPr>
              <a:t>etcd</a:t>
            </a:r>
            <a:r>
              <a:rPr lang="en-US" sz="2800" b="1" i="0" kern="1200" dirty="0">
                <a:solidFill>
                  <a:schemeClr val="tx1"/>
                </a:solidFill>
                <a:effectLst/>
                <a:latin typeface="Segoe UI" panose="020B0502040204020203" pitchFamily="34" charset="0"/>
                <a:ea typeface="+mn-ea"/>
                <a:cs typeface="+mn-cs"/>
              </a:rPr>
              <a:t> operations management</a:t>
            </a:r>
          </a:p>
          <a:p>
            <a:r>
              <a:rPr lang="en-US" sz="2800" b="0" i="0" kern="1200" dirty="0">
                <a:solidFill>
                  <a:schemeClr val="tx1"/>
                </a:solidFill>
                <a:effectLst/>
                <a:latin typeface="Segoe UI" panose="020B0502040204020203" pitchFamily="34" charset="0"/>
                <a:ea typeface="+mn-ea"/>
                <a:cs typeface="+mn-cs"/>
              </a:rPr>
              <a:t>As a fully managed native cloud service, Azure Cosmos DB removes the need for Kubernetes developers to set up and manage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in Azure Cosmos DB is scalable, highly available, fault tolerant, and offers high performance. The overhead of setting up replication across multiple nodes, performing rolling updates, security patches, and monitoring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health are handled by Azure Cosmos DB.</a:t>
            </a:r>
          </a:p>
        </p:txBody>
      </p:sp>
      <p:sp>
        <p:nvSpPr>
          <p:cNvPr id="4" name="Slide Number Placeholder 3"/>
          <p:cNvSpPr>
            <a:spLocks noGrp="1"/>
          </p:cNvSpPr>
          <p:nvPr>
            <p:ph type="sldNum" sz="quarter" idx="5"/>
          </p:nvPr>
        </p:nvSpPr>
        <p:spPr/>
        <p:txBody>
          <a:bodyPr/>
          <a:lstStyle/>
          <a:p>
            <a:fld id="{90829BB6-86E2-44EE-BD25-C50BC2839449}" type="slidenum">
              <a:rPr lang="en-US" smtClean="0"/>
              <a:t>116</a:t>
            </a:fld>
            <a:endParaRPr lang="en-US"/>
          </a:p>
        </p:txBody>
      </p:sp>
    </p:spTree>
    <p:extLst>
      <p:ext uri="{BB962C8B-B14F-4D97-AF65-F5344CB8AC3E}">
        <p14:creationId xmlns:p14="http://schemas.microsoft.com/office/powerpoint/2010/main" val="16360198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Global distribution &amp; high availability</a:t>
            </a:r>
          </a:p>
          <a:p>
            <a:r>
              <a:rPr lang="en-US" sz="2800" b="0" i="0" kern="1200" dirty="0">
                <a:solidFill>
                  <a:schemeClr val="tx1"/>
                </a:solidFill>
                <a:effectLst/>
                <a:latin typeface="Segoe UI" panose="020B0502040204020203" pitchFamily="34" charset="0"/>
                <a:ea typeface="+mn-ea"/>
                <a:cs typeface="+mn-cs"/>
              </a:rPr>
              <a:t>By using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Azure Cosmos DB guarantees 99.99% availability for data reads and writes in a single region, and 99.999% availability across multiple regions.</a:t>
            </a:r>
          </a:p>
        </p:txBody>
      </p:sp>
      <p:sp>
        <p:nvSpPr>
          <p:cNvPr id="4" name="Slide Number Placeholder 3"/>
          <p:cNvSpPr>
            <a:spLocks noGrp="1"/>
          </p:cNvSpPr>
          <p:nvPr>
            <p:ph type="sldNum" sz="quarter" idx="5"/>
          </p:nvPr>
        </p:nvSpPr>
        <p:spPr/>
        <p:txBody>
          <a:bodyPr/>
          <a:lstStyle/>
          <a:p>
            <a:fld id="{90829BB6-86E2-44EE-BD25-C50BC2839449}" type="slidenum">
              <a:rPr lang="en-US" smtClean="0"/>
              <a:t>117</a:t>
            </a:fld>
            <a:endParaRPr lang="en-US"/>
          </a:p>
        </p:txBody>
      </p:sp>
    </p:spTree>
    <p:extLst>
      <p:ext uri="{BB962C8B-B14F-4D97-AF65-F5344CB8AC3E}">
        <p14:creationId xmlns:p14="http://schemas.microsoft.com/office/powerpoint/2010/main" val="29639640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Global distribution &amp; high availability</a:t>
            </a:r>
          </a:p>
          <a:p>
            <a:r>
              <a:rPr lang="en-US" sz="2800" b="0" i="0" kern="1200" dirty="0">
                <a:solidFill>
                  <a:schemeClr val="tx1"/>
                </a:solidFill>
                <a:effectLst/>
                <a:latin typeface="Segoe UI" panose="020B0502040204020203" pitchFamily="34" charset="0"/>
                <a:ea typeface="+mn-ea"/>
                <a:cs typeface="+mn-cs"/>
              </a:rPr>
              <a:t>By using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Azure Cosmos DB guarantees 99.99% availability for data reads and writes in a single region, and 99.999% availability across multiple regions.</a:t>
            </a:r>
          </a:p>
        </p:txBody>
      </p:sp>
      <p:sp>
        <p:nvSpPr>
          <p:cNvPr id="4" name="Slide Number Placeholder 3"/>
          <p:cNvSpPr>
            <a:spLocks noGrp="1"/>
          </p:cNvSpPr>
          <p:nvPr>
            <p:ph type="sldNum" sz="quarter" idx="5"/>
          </p:nvPr>
        </p:nvSpPr>
        <p:spPr/>
        <p:txBody>
          <a:bodyPr/>
          <a:lstStyle/>
          <a:p>
            <a:fld id="{90829BB6-86E2-44EE-BD25-C50BC2839449}" type="slidenum">
              <a:rPr lang="en-US" smtClean="0"/>
              <a:t>118</a:t>
            </a:fld>
            <a:endParaRPr lang="en-US"/>
          </a:p>
        </p:txBody>
      </p:sp>
    </p:spTree>
    <p:extLst>
      <p:ext uri="{BB962C8B-B14F-4D97-AF65-F5344CB8AC3E}">
        <p14:creationId xmlns:p14="http://schemas.microsoft.com/office/powerpoint/2010/main" val="39498588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Elastic scalability</a:t>
            </a:r>
          </a:p>
          <a:p>
            <a:r>
              <a:rPr lang="en-US" sz="2800" b="0" i="0" kern="1200" dirty="0">
                <a:solidFill>
                  <a:schemeClr val="tx1"/>
                </a:solidFill>
                <a:effectLst/>
                <a:latin typeface="Segoe UI" panose="020B0502040204020203" pitchFamily="34" charset="0"/>
                <a:ea typeface="+mn-ea"/>
                <a:cs typeface="+mn-cs"/>
              </a:rPr>
              <a:t>Azure Cosmos DB offers elastic scalability for read and write requests across different regions. As the Kubernetes cluster grows,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account in Azure Cosmos DB elastically scales without any downtime. Storing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data in Azure Cosmos DB, instead of the Kubernetes master nodes also enables more flexible master node scaling.</a:t>
            </a:r>
          </a:p>
        </p:txBody>
      </p:sp>
      <p:sp>
        <p:nvSpPr>
          <p:cNvPr id="4" name="Slide Number Placeholder 3"/>
          <p:cNvSpPr>
            <a:spLocks noGrp="1"/>
          </p:cNvSpPr>
          <p:nvPr>
            <p:ph type="sldNum" sz="quarter" idx="5"/>
          </p:nvPr>
        </p:nvSpPr>
        <p:spPr/>
        <p:txBody>
          <a:bodyPr/>
          <a:lstStyle/>
          <a:p>
            <a:fld id="{90829BB6-86E2-44EE-BD25-C50BC2839449}" type="slidenum">
              <a:rPr lang="en-US" smtClean="0"/>
              <a:t>119</a:t>
            </a:fld>
            <a:endParaRPr lang="en-US"/>
          </a:p>
        </p:txBody>
      </p:sp>
    </p:spTree>
    <p:extLst>
      <p:ext uri="{BB962C8B-B14F-4D97-AF65-F5344CB8AC3E}">
        <p14:creationId xmlns:p14="http://schemas.microsoft.com/office/powerpoint/2010/main" val="20760767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Elastic scalability</a:t>
            </a:r>
          </a:p>
          <a:p>
            <a:r>
              <a:rPr lang="en-US" sz="2800" b="0" i="0" kern="1200" dirty="0">
                <a:solidFill>
                  <a:schemeClr val="tx1"/>
                </a:solidFill>
                <a:effectLst/>
                <a:latin typeface="Segoe UI" panose="020B0502040204020203" pitchFamily="34" charset="0"/>
                <a:ea typeface="+mn-ea"/>
                <a:cs typeface="+mn-cs"/>
              </a:rPr>
              <a:t>Azure Cosmos DB offers elastic scalability for read and write requests across different regions. As the Kubernetes cluster grows, the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API account in Azure Cosmos DB elastically scales without any downtime. Storing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data in Azure Cosmos DB, instead of the Kubernetes master nodes also enables more flexible master node scaling.</a:t>
            </a:r>
          </a:p>
        </p:txBody>
      </p:sp>
      <p:sp>
        <p:nvSpPr>
          <p:cNvPr id="4" name="Slide Number Placeholder 3"/>
          <p:cNvSpPr>
            <a:spLocks noGrp="1"/>
          </p:cNvSpPr>
          <p:nvPr>
            <p:ph type="sldNum" sz="quarter" idx="5"/>
          </p:nvPr>
        </p:nvSpPr>
        <p:spPr/>
        <p:txBody>
          <a:bodyPr/>
          <a:lstStyle/>
          <a:p>
            <a:fld id="{90829BB6-86E2-44EE-BD25-C50BC2839449}" type="slidenum">
              <a:rPr lang="en-US" smtClean="0"/>
              <a:t>120</a:t>
            </a:fld>
            <a:endParaRPr lang="en-US"/>
          </a:p>
        </p:txBody>
      </p:sp>
    </p:spTree>
    <p:extLst>
      <p:ext uri="{BB962C8B-B14F-4D97-AF65-F5344CB8AC3E}">
        <p14:creationId xmlns:p14="http://schemas.microsoft.com/office/powerpoint/2010/main" val="104512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Bounded Staleness</a:t>
            </a:r>
            <a:endParaRPr lang="en-US" b="1" u="none" dirty="0"/>
          </a:p>
          <a:p>
            <a:pPr marL="171450" indent="-171450">
              <a:buFont typeface="Arial" panose="020B0604020202020204" pitchFamily="34" charset="0"/>
              <a:buChar char="•"/>
            </a:pPr>
            <a:r>
              <a:rPr lang="en-US" b="0" u="none" dirty="0"/>
              <a:t>Bounded staleness consistency is most frequently choose by globally distributed applications expecting low write latencies but total global order guarantees.</a:t>
            </a:r>
          </a:p>
          <a:p>
            <a:pPr marL="171450" indent="-171450">
              <a:buFont typeface="Arial" panose="020B0604020202020204" pitchFamily="34" charset="0"/>
              <a:buChar char="•"/>
            </a:pPr>
            <a:r>
              <a:rPr lang="en-US" b="0" u="none" dirty="0"/>
              <a:t>Unlike strong consistency, which is scoped to a single region, you can choose bounded stateliness consistency with any number of regions (along with a write region).  Bounded staleness is great for applications featuring group collaboration and sharing, stock ticker, published-subscribe/querying, etc.</a:t>
            </a:r>
          </a:p>
          <a:p>
            <a:pPr marL="171450" indent="-171450">
              <a:buFont typeface="Arial" panose="020B0604020202020204" pitchFamily="34" charset="0"/>
              <a:buChar char="•"/>
            </a:pPr>
            <a:r>
              <a:rPr lang="en-US" b="0" u="none" dirty="0"/>
              <a:t>Reads are guaranteed to honor the consistent-prefix guarantee</a:t>
            </a:r>
          </a:p>
          <a:p>
            <a:pPr marL="171450" indent="-171450">
              <a:buFont typeface="Arial" panose="020B0604020202020204" pitchFamily="34" charset="0"/>
              <a:buChar char="•"/>
            </a:pPr>
            <a:r>
              <a:rPr lang="en-US" b="0" u="none" dirty="0"/>
              <a:t>Reads might lag behind writes by at most “</a:t>
            </a:r>
            <a:r>
              <a:rPr lang="en-US" b="0" i="1" u="none" dirty="0"/>
              <a:t>K</a:t>
            </a:r>
            <a:r>
              <a:rPr lang="en-US" b="0" i="0" u="none" dirty="0"/>
              <a:t>” versions (updates) of an item or by “</a:t>
            </a:r>
            <a:r>
              <a:rPr lang="en-US" b="0" i="1" u="none" dirty="0"/>
              <a:t>T</a:t>
            </a:r>
            <a:r>
              <a:rPr lang="en-US" b="0" i="0" u="none" dirty="0"/>
              <a:t>” time interval</a:t>
            </a:r>
          </a:p>
          <a:p>
            <a:pPr marL="171450" indent="-171450">
              <a:buFont typeface="Arial" panose="020B0604020202020204" pitchFamily="34" charset="0"/>
              <a:buChar char="•"/>
            </a:pPr>
            <a:r>
              <a:rPr lang="en-US" b="0" i="0" u="none" dirty="0"/>
              <a:t>When you choose, the “staleness” can be configured in two ways:</a:t>
            </a:r>
          </a:p>
          <a:p>
            <a:pPr marL="628650" lvl="1" indent="-171450">
              <a:buFont typeface="Arial" panose="020B0604020202020204" pitchFamily="34" charset="0"/>
              <a:buChar char="•"/>
            </a:pPr>
            <a:r>
              <a:rPr lang="en-US" b="0" i="0" u="none" dirty="0"/>
              <a:t>The number of versions (</a:t>
            </a:r>
            <a:r>
              <a:rPr lang="en-US" b="0" i="1" u="none" dirty="0"/>
              <a:t>K</a:t>
            </a:r>
            <a:r>
              <a:rPr lang="en-US" b="0" i="0" u="none" dirty="0"/>
              <a:t>) of the item</a:t>
            </a:r>
          </a:p>
          <a:p>
            <a:pPr marL="628650" lvl="1" indent="-171450">
              <a:buFont typeface="Arial" panose="020B0604020202020204" pitchFamily="34" charset="0"/>
              <a:buChar char="•"/>
            </a:pPr>
            <a:r>
              <a:rPr lang="en-US" b="0" i="0" u="none" dirty="0"/>
              <a:t>The time interval (</a:t>
            </a:r>
            <a:r>
              <a:rPr lang="en-US" b="0" i="1" u="none" dirty="0"/>
              <a:t>T</a:t>
            </a:r>
            <a:r>
              <a:rPr lang="en-US" b="0" i="0" u="none" dirty="0"/>
              <a:t>) by which the reads might lag behind the writes</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13</a:t>
            </a:fld>
            <a:endParaRPr lang="en-US"/>
          </a:p>
        </p:txBody>
      </p:sp>
    </p:spTree>
    <p:extLst>
      <p:ext uri="{BB962C8B-B14F-4D97-AF65-F5344CB8AC3E}">
        <p14:creationId xmlns:p14="http://schemas.microsoft.com/office/powerpoint/2010/main" val="35833312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i="0" kern="1200" dirty="0">
                <a:solidFill>
                  <a:schemeClr val="tx1"/>
                </a:solidFill>
                <a:effectLst/>
                <a:latin typeface="Segoe UI" panose="020B0502040204020203" pitchFamily="34" charset="0"/>
                <a:ea typeface="+mn-ea"/>
                <a:cs typeface="+mn-cs"/>
              </a:rPr>
              <a:t>Security &amp; enterprise readiness</a:t>
            </a:r>
          </a:p>
          <a:p>
            <a:r>
              <a:rPr lang="en-US" sz="2800" b="0" i="0" kern="1200" dirty="0">
                <a:solidFill>
                  <a:schemeClr val="tx1"/>
                </a:solidFill>
                <a:effectLst/>
                <a:latin typeface="Segoe UI" panose="020B0502040204020203" pitchFamily="34" charset="0"/>
                <a:ea typeface="+mn-ea"/>
                <a:cs typeface="+mn-cs"/>
              </a:rPr>
              <a:t>When </a:t>
            </a:r>
            <a:r>
              <a:rPr lang="en-US" sz="2800" b="0" i="0" kern="1200" dirty="0" err="1">
                <a:solidFill>
                  <a:schemeClr val="tx1"/>
                </a:solidFill>
                <a:effectLst/>
                <a:latin typeface="Segoe UI" panose="020B0502040204020203" pitchFamily="34" charset="0"/>
                <a:ea typeface="+mn-ea"/>
                <a:cs typeface="+mn-cs"/>
              </a:rPr>
              <a:t>etcd</a:t>
            </a:r>
            <a:r>
              <a:rPr lang="en-US" sz="2800" b="0" i="0" kern="1200" dirty="0">
                <a:solidFill>
                  <a:schemeClr val="tx1"/>
                </a:solidFill>
                <a:effectLst/>
                <a:latin typeface="Segoe UI" panose="020B0502040204020203" pitchFamily="34" charset="0"/>
                <a:ea typeface="+mn-ea"/>
                <a:cs typeface="+mn-cs"/>
              </a:rPr>
              <a:t> data is stored in Azure Cosmos DB, Kubernetes developers automatically get the built-in encryption at rest, certifications and compliance, and backup and restore capabilities supported by Azure Cosmos DB.</a:t>
            </a:r>
          </a:p>
        </p:txBody>
      </p:sp>
      <p:sp>
        <p:nvSpPr>
          <p:cNvPr id="4" name="Slide Number Placeholder 3"/>
          <p:cNvSpPr>
            <a:spLocks noGrp="1"/>
          </p:cNvSpPr>
          <p:nvPr>
            <p:ph type="sldNum" sz="quarter" idx="5"/>
          </p:nvPr>
        </p:nvSpPr>
        <p:spPr/>
        <p:txBody>
          <a:bodyPr/>
          <a:lstStyle/>
          <a:p>
            <a:fld id="{90829BB6-86E2-44EE-BD25-C50BC2839449}" type="slidenum">
              <a:rPr lang="en-US" smtClean="0"/>
              <a:t>121</a:t>
            </a:fld>
            <a:endParaRPr lang="en-US"/>
          </a:p>
        </p:txBody>
      </p:sp>
    </p:spTree>
    <p:extLst>
      <p:ext uri="{BB962C8B-B14F-4D97-AF65-F5344CB8AC3E}">
        <p14:creationId xmlns:p14="http://schemas.microsoft.com/office/powerpoint/2010/main" val="28174545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122</a:t>
            </a:fld>
            <a:endParaRPr lang="en-US"/>
          </a:p>
        </p:txBody>
      </p:sp>
    </p:spTree>
    <p:extLst>
      <p:ext uri="{BB962C8B-B14F-4D97-AF65-F5344CB8AC3E}">
        <p14:creationId xmlns:p14="http://schemas.microsoft.com/office/powerpoint/2010/main" val="2141500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throughput database with a maximum of 25 containers and 20,000 RU/s of throughput, or one container with up to 5000 RU/s.</a:t>
            </a:r>
          </a:p>
        </p:txBody>
      </p:sp>
      <p:sp>
        <p:nvSpPr>
          <p:cNvPr id="4" name="Slide Number Placeholder 3"/>
          <p:cNvSpPr>
            <a:spLocks noGrp="1"/>
          </p:cNvSpPr>
          <p:nvPr>
            <p:ph type="sldNum" sz="quarter" idx="5"/>
          </p:nvPr>
        </p:nvSpPr>
        <p:spPr/>
        <p:txBody>
          <a:bodyPr/>
          <a:lstStyle/>
          <a:p>
            <a:fld id="{90829BB6-86E2-44EE-BD25-C50BC2839449}" type="slidenum">
              <a:rPr lang="en-US" smtClean="0"/>
              <a:t>124</a:t>
            </a:fld>
            <a:endParaRPr lang="en-US"/>
          </a:p>
        </p:txBody>
      </p:sp>
    </p:spTree>
    <p:extLst>
      <p:ext uri="{BB962C8B-B14F-4D97-AF65-F5344CB8AC3E}">
        <p14:creationId xmlns:p14="http://schemas.microsoft.com/office/powerpoint/2010/main" val="32576024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125</a:t>
            </a:fld>
            <a:endParaRPr lang="en-US"/>
          </a:p>
        </p:txBody>
      </p:sp>
    </p:spTree>
    <p:extLst>
      <p:ext uri="{BB962C8B-B14F-4D97-AF65-F5344CB8AC3E}">
        <p14:creationId xmlns:p14="http://schemas.microsoft.com/office/powerpoint/2010/main" val="40860830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126</a:t>
            </a:fld>
            <a:endParaRPr lang="en-US"/>
          </a:p>
        </p:txBody>
      </p:sp>
    </p:spTree>
    <p:extLst>
      <p:ext uri="{BB962C8B-B14F-4D97-AF65-F5344CB8AC3E}">
        <p14:creationId xmlns:p14="http://schemas.microsoft.com/office/powerpoint/2010/main" val="41542559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But wait, there’s more</a:t>
            </a:r>
          </a:p>
        </p:txBody>
      </p:sp>
      <p:sp>
        <p:nvSpPr>
          <p:cNvPr id="4" name="Slide Number Placeholder 3"/>
          <p:cNvSpPr>
            <a:spLocks noGrp="1"/>
          </p:cNvSpPr>
          <p:nvPr>
            <p:ph type="sldNum" sz="quarter" idx="5"/>
          </p:nvPr>
        </p:nvSpPr>
        <p:spPr/>
        <p:txBody>
          <a:bodyPr/>
          <a:lstStyle/>
          <a:p>
            <a:fld id="{90829BB6-86E2-44EE-BD25-C50BC2839449}" type="slidenum">
              <a:rPr lang="en-US" smtClean="0"/>
              <a:t>127</a:t>
            </a:fld>
            <a:endParaRPr lang="en-US"/>
          </a:p>
        </p:txBody>
      </p:sp>
    </p:spTree>
    <p:extLst>
      <p:ext uri="{BB962C8B-B14F-4D97-AF65-F5344CB8AC3E}">
        <p14:creationId xmlns:p14="http://schemas.microsoft.com/office/powerpoint/2010/main" val="34255999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128</a:t>
            </a:fld>
            <a:endParaRPr lang="en-US"/>
          </a:p>
        </p:txBody>
      </p:sp>
    </p:spTree>
    <p:extLst>
      <p:ext uri="{BB962C8B-B14F-4D97-AF65-F5344CB8AC3E}">
        <p14:creationId xmlns:p14="http://schemas.microsoft.com/office/powerpoint/2010/main" val="400793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r>
              <a:rPr lang="en-US" sz="1200" b="1" dirty="0"/>
              <a:t>Session</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14</a:t>
            </a:fld>
            <a:endParaRPr lang="en-US"/>
          </a:p>
        </p:txBody>
      </p:sp>
    </p:spTree>
    <p:extLst>
      <p:ext uri="{BB962C8B-B14F-4D97-AF65-F5344CB8AC3E}">
        <p14:creationId xmlns:p14="http://schemas.microsoft.com/office/powerpoint/2010/main" val="474571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Session</a:t>
            </a:r>
            <a:endParaRPr lang="en-US" b="1" i="0" u="none" dirty="0"/>
          </a:p>
          <a:p>
            <a:pPr marL="171450" lvl="0" indent="-171450">
              <a:buFont typeface="Arial" panose="020B0604020202020204" pitchFamily="34" charset="0"/>
              <a:buChar char="•"/>
            </a:pPr>
            <a:r>
              <a:rPr lang="en-US" b="0" i="0" u="none" dirty="0"/>
              <a:t>Session consistency is most widely used consistency level both for single region as well as global distributed applications.</a:t>
            </a:r>
          </a:p>
          <a:p>
            <a:pPr marL="171450" lvl="0" indent="-171450">
              <a:buFont typeface="Arial" panose="020B0604020202020204" pitchFamily="34" charset="0"/>
              <a:buChar char="•"/>
            </a:pPr>
            <a:r>
              <a:rPr lang="en-US" b="0" i="0" u="none" dirty="0"/>
              <a:t>It provides write latencies, availability, and read throughput comparable to that of eventual consistency but also provides the consistency guarantees that suite the needs of application written to operate in the context of a user.</a:t>
            </a:r>
          </a:p>
          <a:p>
            <a:pPr marL="171450" lvl="0" indent="-171450">
              <a:buFont typeface="Arial" panose="020B0604020202020204" pitchFamily="34" charset="0"/>
              <a:buChar char="•"/>
            </a:pPr>
            <a:r>
              <a:rPr lang="en-US" b="0" i="0" u="none" dirty="0"/>
              <a:t>Reads are guaranteed to honor the consistent-prefix (assuming a single “writer” session), monotonic read, monotonic writes, read-your-writes, and write-follows reads guarantees</a:t>
            </a:r>
          </a:p>
          <a:p>
            <a:pPr marL="171450" lvl="0" indent="-171450">
              <a:buFont typeface="Arial" panose="020B0604020202020204" pitchFamily="34" charset="0"/>
              <a:buChar char="•"/>
            </a:pPr>
            <a:r>
              <a:rPr lang="en-US" b="0" i="0" u="none" dirty="0"/>
              <a:t>Session consistency is scoped to a client session</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15</a:t>
            </a:fld>
            <a:endParaRPr lang="en-US"/>
          </a:p>
        </p:txBody>
      </p:sp>
    </p:spTree>
    <p:extLst>
      <p:ext uri="{BB962C8B-B14F-4D97-AF65-F5344CB8AC3E}">
        <p14:creationId xmlns:p14="http://schemas.microsoft.com/office/powerpoint/2010/main" val="3510476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NEXT: </a:t>
            </a:r>
            <a:r>
              <a:rPr lang="en-US" sz="1200" b="1" dirty="0"/>
              <a:t>Consistent Prefix</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16</a:t>
            </a:fld>
            <a:endParaRPr lang="en-US"/>
          </a:p>
        </p:txBody>
      </p:sp>
    </p:spTree>
    <p:extLst>
      <p:ext uri="{BB962C8B-B14F-4D97-AF65-F5344CB8AC3E}">
        <p14:creationId xmlns:p14="http://schemas.microsoft.com/office/powerpoint/2010/main" val="756441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Consistent Prefix</a:t>
            </a:r>
            <a:endParaRPr lang="en-US" b="1" i="0" u="none" dirty="0"/>
          </a:p>
          <a:p>
            <a:pPr marL="171450" lvl="0" indent="-171450">
              <a:buFont typeface="Arial" panose="020B0604020202020204" pitchFamily="34" charset="0"/>
              <a:buChar char="•"/>
            </a:pPr>
            <a:r>
              <a:rPr lang="en-US" b="0" i="0" u="none" dirty="0"/>
              <a:t>Consistent prefix level guarantees that reads never see out of order writes.</a:t>
            </a:r>
          </a:p>
          <a:p>
            <a:pPr marL="171450" lvl="0" indent="-171450">
              <a:buFont typeface="Arial" panose="020B0604020202020204" pitchFamily="34" charset="0"/>
              <a:buChar char="•"/>
            </a:pPr>
            <a:r>
              <a:rPr lang="en-US" b="0" i="0" u="none" dirty="0"/>
              <a:t>If writes were performed in the order ‘A, B, C’, then a client sees either ‘A’, ‘A,B’, or ‘A,B,C’, but never out of order like ‘A,C’, or ‘B,A,C’.  Consistent Prefix provides write latencies, availability and read throughput comparable to that of eventual consistency, but also provides the order guarantees that suit the needs of scenarios where order is important.</a:t>
            </a:r>
          </a:p>
          <a:p>
            <a:pPr marL="171450" lvl="0" indent="-171450">
              <a:buFont typeface="Arial" panose="020B0604020202020204" pitchFamily="34" charset="0"/>
              <a:buChar char="•"/>
            </a:pPr>
            <a:r>
              <a:rPr lang="en-US" b="0" i="0" u="none" dirty="0"/>
              <a:t>Updates that are returned contain some prefix of all the updates, with no gaps</a:t>
            </a:r>
          </a:p>
          <a:p>
            <a:pPr marL="171450" lvl="0" indent="-171450">
              <a:buFont typeface="Arial" panose="020B0604020202020204" pitchFamily="34" charset="0"/>
              <a:buChar char="•"/>
            </a:pPr>
            <a:r>
              <a:rPr lang="en-US" b="0" i="0" u="none" dirty="0"/>
              <a:t>Guarantees that reads never see out-of-order writes</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17</a:t>
            </a:fld>
            <a:endParaRPr lang="en-US"/>
          </a:p>
        </p:txBody>
      </p:sp>
    </p:spTree>
    <p:extLst>
      <p:ext uri="{BB962C8B-B14F-4D97-AF65-F5344CB8AC3E}">
        <p14:creationId xmlns:p14="http://schemas.microsoft.com/office/powerpoint/2010/main" val="2103496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r>
              <a:rPr lang="en-US" sz="1200" b="1" dirty="0"/>
              <a:t>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18</a:t>
            </a:fld>
            <a:endParaRPr lang="en-US"/>
          </a:p>
        </p:txBody>
      </p:sp>
    </p:spTree>
    <p:extLst>
      <p:ext uri="{BB962C8B-B14F-4D97-AF65-F5344CB8AC3E}">
        <p14:creationId xmlns:p14="http://schemas.microsoft.com/office/powerpoint/2010/main" val="2939271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Eventual</a:t>
            </a:r>
            <a:endParaRPr lang="en-US" b="1" i="0" u="none" dirty="0"/>
          </a:p>
          <a:p>
            <a:pPr marL="171450" lvl="0" indent="-171450">
              <a:buFont typeface="Arial" panose="020B0604020202020204" pitchFamily="34" charset="0"/>
              <a:buChar char="•"/>
            </a:pPr>
            <a:r>
              <a:rPr lang="en-US" b="0" i="0" u="none" dirty="0"/>
              <a:t>Eventual consistency is the weakest form of consistency wherein a client may get the values which are older than the ones it had seen before, over time.</a:t>
            </a:r>
          </a:p>
          <a:p>
            <a:pPr marL="171450" lvl="0" indent="-171450">
              <a:buFont typeface="Arial" panose="020B0604020202020204" pitchFamily="34" charset="0"/>
              <a:buChar char="•"/>
            </a:pPr>
            <a:r>
              <a:rPr lang="en-US" b="0" i="0" u="none" dirty="0"/>
              <a:t>In the absence of any further writes, the replicas within the group will eventually converge.  Eventual consistency is ideal where the application does not require any ordering guarantees.  Examples include count of Retweets, Likes, or non-threaded comments.</a:t>
            </a:r>
          </a:p>
          <a:p>
            <a:pPr marL="171450" lvl="0" indent="-171450">
              <a:buFont typeface="Arial" panose="020B0604020202020204" pitchFamily="34" charset="0"/>
              <a:buChar char="•"/>
            </a:pPr>
            <a:r>
              <a:rPr lang="en-US" b="0" i="0" u="none" dirty="0"/>
              <a:t>No ordering guarantee for reads</a:t>
            </a:r>
          </a:p>
          <a:p>
            <a:pPr marL="171450" lvl="0" indent="-171450">
              <a:buFont typeface="Arial" panose="020B0604020202020204" pitchFamily="34" charset="0"/>
              <a:buChar char="•"/>
            </a:pPr>
            <a:r>
              <a:rPr lang="en-US" b="0" i="0" u="none" dirty="0"/>
              <a:t>In the absence of any further writes, the replicas eventually converge</a:t>
            </a:r>
          </a:p>
          <a:p>
            <a:pPr algn="ctr"/>
            <a:endParaRPr lang="en-US" b="0" i="0" u="none" dirty="0"/>
          </a:p>
          <a:p>
            <a:pPr algn="l"/>
            <a:r>
              <a:rPr lang="en-US" b="0" i="0" u="none" dirty="0"/>
              <a:t>NEXT: </a:t>
            </a:r>
            <a:r>
              <a:rPr lang="en-US" sz="1200" b="1" dirty="0"/>
              <a:t>Comprehensive SLAs</a:t>
            </a:r>
          </a:p>
          <a:p>
            <a:pPr marL="0" lvl="0" indent="0">
              <a:buFont typeface="Arial" panose="020B0604020202020204" pitchFamily="34" charset="0"/>
              <a:buNone/>
            </a:pPr>
            <a:endParaRPr lang="en-US" b="0" i="0"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19</a:t>
            </a:fld>
            <a:endParaRPr lang="en-US"/>
          </a:p>
        </p:txBody>
      </p:sp>
    </p:spTree>
    <p:extLst>
      <p:ext uri="{BB962C8B-B14F-4D97-AF65-F5344CB8AC3E}">
        <p14:creationId xmlns:p14="http://schemas.microsoft.com/office/powerpoint/2010/main" val="3572294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20</a:t>
            </a:fld>
            <a:endParaRPr lang="en-US"/>
          </a:p>
        </p:txBody>
      </p:sp>
    </p:spTree>
    <p:extLst>
      <p:ext uri="{BB962C8B-B14F-4D97-AF65-F5344CB8AC3E}">
        <p14:creationId xmlns:p14="http://schemas.microsoft.com/office/powerpoint/2010/main" val="425883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21</a:t>
            </a:fld>
            <a:endParaRPr lang="en-US"/>
          </a:p>
        </p:txBody>
      </p:sp>
    </p:spTree>
    <p:extLst>
      <p:ext uri="{BB962C8B-B14F-4D97-AF65-F5344CB8AC3E}">
        <p14:creationId xmlns:p14="http://schemas.microsoft.com/office/powerpoint/2010/main" val="101348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4</a:t>
            </a:fld>
            <a:endParaRPr lang="en-US"/>
          </a:p>
        </p:txBody>
      </p:sp>
    </p:spTree>
    <p:extLst>
      <p:ext uri="{BB962C8B-B14F-4D97-AF65-F5344CB8AC3E}">
        <p14:creationId xmlns:p14="http://schemas.microsoft.com/office/powerpoint/2010/main" val="2270595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22</a:t>
            </a:fld>
            <a:endParaRPr lang="en-US"/>
          </a:p>
        </p:txBody>
      </p:sp>
    </p:spTree>
    <p:extLst>
      <p:ext uri="{BB962C8B-B14F-4D97-AF65-F5344CB8AC3E}">
        <p14:creationId xmlns:p14="http://schemas.microsoft.com/office/powerpoint/2010/main" val="511514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23</a:t>
            </a:fld>
            <a:endParaRPr lang="en-US"/>
          </a:p>
        </p:txBody>
      </p:sp>
    </p:spTree>
    <p:extLst>
      <p:ext uri="{BB962C8B-B14F-4D97-AF65-F5344CB8AC3E}">
        <p14:creationId xmlns:p14="http://schemas.microsoft.com/office/powerpoint/2010/main" val="3551282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24</a:t>
            </a:fld>
            <a:endParaRPr lang="en-US"/>
          </a:p>
        </p:txBody>
      </p:sp>
    </p:spTree>
    <p:extLst>
      <p:ext uri="{BB962C8B-B14F-4D97-AF65-F5344CB8AC3E}">
        <p14:creationId xmlns:p14="http://schemas.microsoft.com/office/powerpoint/2010/main" val="1847974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IMPORTANT: 10-Gb storage limit per logical partition key</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FUNNY:  Documentation for limits has “No practical limit”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Maximum length of property name/value</a:t>
            </a:r>
          </a:p>
          <a:p>
            <a:pPr marL="171450" indent="-171450">
              <a:buFont typeface="Arial" panose="020B0604020202020204" pitchFamily="34" charset="0"/>
              <a:buChar char="•"/>
            </a:pPr>
            <a:r>
              <a:rPr lang="en-US" b="0" u="none" dirty="0"/>
              <a:t>maximum number of properties per item</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But note that the maximum size of an item is 2-Mb (UTF-8 length of JSON representation)</a:t>
            </a:r>
          </a:p>
          <a:p>
            <a:pPr marL="0" indent="0">
              <a:buFont typeface="Arial" panose="020B0604020202020204" pitchFamily="34" charset="0"/>
              <a:buNone/>
            </a:pP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25</a:t>
            </a:fld>
            <a:endParaRPr lang="en-US"/>
          </a:p>
        </p:txBody>
      </p:sp>
    </p:spTree>
    <p:extLst>
      <p:ext uri="{BB962C8B-B14F-4D97-AF65-F5344CB8AC3E}">
        <p14:creationId xmlns:p14="http://schemas.microsoft.com/office/powerpoint/2010/main" val="208356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IoT use cases commonly share some patterns in how they ingest, process, and store data:</a:t>
            </a:r>
          </a:p>
          <a:p>
            <a:pPr marL="171450" indent="-171450">
              <a:buFont typeface="Arial" panose="020B0604020202020204" pitchFamily="34" charset="0"/>
              <a:buChar char="•"/>
            </a:pPr>
            <a:r>
              <a:rPr lang="en-US" sz="1200" b="0" u="none" dirty="0"/>
              <a:t>Systems need to ingest bursts of data from devices sensors of various locales</a:t>
            </a:r>
          </a:p>
          <a:p>
            <a:pPr marL="171450" indent="-171450">
              <a:buFont typeface="Arial" panose="020B0604020202020204" pitchFamily="34" charset="0"/>
              <a:buChar char="•"/>
            </a:pPr>
            <a:r>
              <a:rPr lang="en-US" sz="1200" b="0" u="none" dirty="0"/>
              <a:t>Systems process and analyze streaming data to derive real-time insights</a:t>
            </a:r>
          </a:p>
          <a:p>
            <a:pPr marL="171450" indent="-171450">
              <a:buFont typeface="Arial" panose="020B0604020202020204" pitchFamily="34" charset="0"/>
              <a:buChar char="•"/>
            </a:pPr>
            <a:r>
              <a:rPr lang="en-US" sz="1200" b="0" u="none" dirty="0"/>
              <a:t>Data is then archived to cold storage for batch analytics</a:t>
            </a:r>
          </a:p>
        </p:txBody>
      </p:sp>
      <p:sp>
        <p:nvSpPr>
          <p:cNvPr id="4" name="Slide Number Placeholder 3"/>
          <p:cNvSpPr>
            <a:spLocks noGrp="1"/>
          </p:cNvSpPr>
          <p:nvPr>
            <p:ph type="sldNum" sz="quarter" idx="5"/>
          </p:nvPr>
        </p:nvSpPr>
        <p:spPr/>
        <p:txBody>
          <a:bodyPr/>
          <a:lstStyle/>
          <a:p>
            <a:fld id="{90829BB6-86E2-44EE-BD25-C50BC2839449}" type="slidenum">
              <a:rPr lang="en-US" smtClean="0"/>
              <a:t>27</a:t>
            </a:fld>
            <a:endParaRPr lang="en-US"/>
          </a:p>
        </p:txBody>
      </p:sp>
    </p:spTree>
    <p:extLst>
      <p:ext uri="{BB962C8B-B14F-4D97-AF65-F5344CB8AC3E}">
        <p14:creationId xmlns:p14="http://schemas.microsoft.com/office/powerpoint/2010/main" val="2559520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IoT use cases commonly share some patterns in how they ingest, process, and store data:</a:t>
            </a:r>
          </a:p>
          <a:p>
            <a:pPr marL="171450" indent="-171450">
              <a:buFont typeface="Arial" panose="020B0604020202020204" pitchFamily="34" charset="0"/>
              <a:buChar char="•"/>
            </a:pPr>
            <a:r>
              <a:rPr lang="en-US" sz="1200" b="0" u="none" dirty="0"/>
              <a:t>Systems need to ingest bursts of data from devices sensors of various locales</a:t>
            </a:r>
          </a:p>
          <a:p>
            <a:pPr marL="171450" indent="-171450">
              <a:buFont typeface="Arial" panose="020B0604020202020204" pitchFamily="34" charset="0"/>
              <a:buChar char="•"/>
            </a:pPr>
            <a:r>
              <a:rPr lang="en-US" sz="1200" b="0" u="none" dirty="0"/>
              <a:t>Systems process and analyze streaming data to derive real-time insights</a:t>
            </a:r>
          </a:p>
          <a:p>
            <a:pPr marL="171450" indent="-171450">
              <a:buFont typeface="Arial" panose="020B0604020202020204" pitchFamily="34" charset="0"/>
              <a:buChar char="•"/>
            </a:pPr>
            <a:r>
              <a:rPr lang="en-US" sz="1200" b="0" u="none" dirty="0"/>
              <a:t>Data is then archived to cold storage for batch analytics</a:t>
            </a:r>
          </a:p>
        </p:txBody>
      </p:sp>
      <p:sp>
        <p:nvSpPr>
          <p:cNvPr id="4" name="Slide Number Placeholder 3"/>
          <p:cNvSpPr>
            <a:spLocks noGrp="1"/>
          </p:cNvSpPr>
          <p:nvPr>
            <p:ph type="sldNum" sz="quarter" idx="5"/>
          </p:nvPr>
        </p:nvSpPr>
        <p:spPr/>
        <p:txBody>
          <a:bodyPr/>
          <a:lstStyle/>
          <a:p>
            <a:fld id="{90829BB6-86E2-44EE-BD25-C50BC2839449}" type="slidenum">
              <a:rPr lang="en-US" smtClean="0"/>
              <a:t>28</a:t>
            </a:fld>
            <a:endParaRPr lang="en-US"/>
          </a:p>
        </p:txBody>
      </p:sp>
    </p:spTree>
    <p:extLst>
      <p:ext uri="{BB962C8B-B14F-4D97-AF65-F5344CB8AC3E}">
        <p14:creationId xmlns:p14="http://schemas.microsoft.com/office/powerpoint/2010/main" val="3112301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Bursts of data can be ingested by Azure Event Hubs as it offers high throughput data ingestion with low latency.</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Data ingested that needs to be processed for real-time insight can be funneled to Azure Stream Analytics for real-time analytics.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Data can be loaded into Azure Cosmos DB for </a:t>
            </a:r>
            <a:r>
              <a:rPr lang="en-US" sz="1200" b="0" i="0" kern="1200" dirty="0" err="1">
                <a:solidFill>
                  <a:schemeClr val="tx1"/>
                </a:solidFill>
                <a:effectLst/>
                <a:latin typeface="Segoe UI" panose="020B0502040204020203" pitchFamily="34" charset="0"/>
                <a:ea typeface="+mn-ea"/>
                <a:cs typeface="+mn-cs"/>
              </a:rPr>
              <a:t>adhoc</a:t>
            </a:r>
            <a:r>
              <a:rPr lang="en-US" sz="1200" b="0" i="0" kern="1200" dirty="0">
                <a:solidFill>
                  <a:schemeClr val="tx1"/>
                </a:solidFill>
                <a:effectLst/>
                <a:latin typeface="Segoe UI" panose="020B0502040204020203" pitchFamily="34" charset="0"/>
                <a:ea typeface="+mn-ea"/>
                <a:cs typeface="+mn-cs"/>
              </a:rPr>
              <a:t> querying.</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Then all data or just changes to data in Azure Cosmos DB can be used as reference data as part of real-time analytics.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In addition, data can further be refined and processed by connecting Azure Cosmos DB data to HDInsight for Pig, Hive, or Map/Reduce jobs.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Refined data is then loaded back to Azure Cosmos DB for reporting.</a:t>
            </a:r>
          </a:p>
        </p:txBody>
      </p:sp>
      <p:sp>
        <p:nvSpPr>
          <p:cNvPr id="4" name="Slide Number Placeholder 3"/>
          <p:cNvSpPr>
            <a:spLocks noGrp="1"/>
          </p:cNvSpPr>
          <p:nvPr>
            <p:ph type="sldNum" sz="quarter" idx="5"/>
          </p:nvPr>
        </p:nvSpPr>
        <p:spPr/>
        <p:txBody>
          <a:bodyPr/>
          <a:lstStyle/>
          <a:p>
            <a:fld id="{90829BB6-86E2-44EE-BD25-C50BC2839449}" type="slidenum">
              <a:rPr lang="en-US" smtClean="0"/>
              <a:t>29</a:t>
            </a:fld>
            <a:endParaRPr lang="en-US"/>
          </a:p>
        </p:txBody>
      </p:sp>
    </p:spTree>
    <p:extLst>
      <p:ext uri="{BB962C8B-B14F-4D97-AF65-F5344CB8AC3E}">
        <p14:creationId xmlns:p14="http://schemas.microsoft.com/office/powerpoint/2010/main" val="1000696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Used extensively by Microsoft’s own e-commerce platforms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Storing and querying a set of attributes for entities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Examples of catalog data</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Accounts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Product Catalogs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IoT Device Registries</a:t>
            </a:r>
          </a:p>
        </p:txBody>
      </p:sp>
      <p:sp>
        <p:nvSpPr>
          <p:cNvPr id="4" name="Slide Number Placeholder 3"/>
          <p:cNvSpPr>
            <a:spLocks noGrp="1"/>
          </p:cNvSpPr>
          <p:nvPr>
            <p:ph type="sldNum" sz="quarter" idx="5"/>
          </p:nvPr>
        </p:nvSpPr>
        <p:spPr/>
        <p:txBody>
          <a:bodyPr/>
          <a:lstStyle/>
          <a:p>
            <a:fld id="{90829BB6-86E2-44EE-BD25-C50BC2839449}" type="slidenum">
              <a:rPr lang="en-US" smtClean="0"/>
              <a:t>30</a:t>
            </a:fld>
            <a:endParaRPr lang="en-US"/>
          </a:p>
        </p:txBody>
      </p:sp>
    </p:spTree>
    <p:extLst>
      <p:ext uri="{BB962C8B-B14F-4D97-AF65-F5344CB8AC3E}">
        <p14:creationId xmlns:p14="http://schemas.microsoft.com/office/powerpoint/2010/main" val="2937374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spcBef>
                <a:spcPts val="800"/>
              </a:spcBef>
              <a:buFont typeface="Arial" panose="020B0604020202020204" pitchFamily="34" charset="0"/>
              <a:buNone/>
            </a:pPr>
            <a:endParaRPr lang="en-US" altLang="zh-CN" sz="28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31</a:t>
            </a:fld>
            <a:endParaRPr lang="en-US"/>
          </a:p>
        </p:txBody>
      </p:sp>
    </p:spTree>
    <p:extLst>
      <p:ext uri="{BB962C8B-B14F-4D97-AF65-F5344CB8AC3E}">
        <p14:creationId xmlns:p14="http://schemas.microsoft.com/office/powerpoint/2010/main" val="2359455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UI" panose="020B0502040204020203" pitchFamily="34" charset="0"/>
                <a:ea typeface="+mn-ea"/>
                <a:cs typeface="+mn-cs"/>
              </a:rPr>
              <a:t>Consider an example of a product catalog for an automotive parts supplier. Every part may have its own attributes in addition to the common attributes that all parts share. Furthermore, attributes for a specific part can change the following year when a new model is released. Azure Cosmos DB supports flexible schemas and hierarchical data, and thus it is well suited for storing product catalog data.</a:t>
            </a:r>
          </a:p>
        </p:txBody>
      </p:sp>
      <p:sp>
        <p:nvSpPr>
          <p:cNvPr id="4" name="Slide Number Placeholder 3"/>
          <p:cNvSpPr>
            <a:spLocks noGrp="1"/>
          </p:cNvSpPr>
          <p:nvPr>
            <p:ph type="sldNum" sz="quarter" idx="5"/>
          </p:nvPr>
        </p:nvSpPr>
        <p:spPr/>
        <p:txBody>
          <a:bodyPr/>
          <a:lstStyle/>
          <a:p>
            <a:fld id="{90829BB6-86E2-44EE-BD25-C50BC2839449}" type="slidenum">
              <a:rPr lang="en-US" smtClean="0"/>
              <a:t>32</a:t>
            </a:fld>
            <a:endParaRPr lang="en-US"/>
          </a:p>
        </p:txBody>
      </p:sp>
    </p:spTree>
    <p:extLst>
      <p:ext uri="{BB962C8B-B14F-4D97-AF65-F5344CB8AC3E}">
        <p14:creationId xmlns:p14="http://schemas.microsoft.com/office/powerpoint/2010/main" val="2142919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Elastic scale out of storage &amp; throughput</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5</a:t>
            </a:fld>
            <a:endParaRPr lang="en-US"/>
          </a:p>
        </p:txBody>
      </p:sp>
    </p:spTree>
    <p:extLst>
      <p:ext uri="{BB962C8B-B14F-4D97-AF65-F5344CB8AC3E}">
        <p14:creationId xmlns:p14="http://schemas.microsoft.com/office/powerpoint/2010/main" val="3264404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Azure Cosmos DB is often used for event sourcing to power event driven architectures using its change feed functionality. The change feed provides downstream microservices the ability to reliably and incrementally read inserts and updates (for example, order events) made to an Azure Cosmos DB. This functionality can be leveraged to provide a persistent event store as a message broker for state-changing events and drive order processing workflow between many microservices (which can be implemented as serverless 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33</a:t>
            </a:fld>
            <a:endParaRPr lang="en-US"/>
          </a:p>
        </p:txBody>
      </p:sp>
    </p:spTree>
    <p:extLst>
      <p:ext uri="{BB962C8B-B14F-4D97-AF65-F5344CB8AC3E}">
        <p14:creationId xmlns:p14="http://schemas.microsoft.com/office/powerpoint/2010/main" val="200154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The database tier is a crucial component of gaming applications.  Modern games perform graphical processing on mobile/console clients, but rely on the cloud to deliver customized and personalized content like in-game states, social media integration, and high-score leaderboards.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Games often require single-millisecond latencies for reads and writes to provide an engaging in-game experience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A game engine needs to be fast and able to handle massive spikes in request rates during new game launches and feature updates.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Examples of games using Cosmos:</a:t>
            </a:r>
          </a:p>
          <a:p>
            <a:pPr marL="0" indent="0">
              <a:buFont typeface="Arial" panose="020B0604020202020204" pitchFamily="34" charset="0"/>
              <a:buNone/>
            </a:pPr>
            <a:endParaRPr lang="en-US" sz="1200" b="0" u="none" dirty="0"/>
          </a:p>
          <a:p>
            <a:pPr marL="171450" indent="-171450">
              <a:buFont typeface="Arial" panose="020B0604020202020204" pitchFamily="34" charset="0"/>
              <a:buChar char="•"/>
            </a:pPr>
            <a:r>
              <a:rPr lang="en-US" sz="1200" b="0" u="none" dirty="0"/>
              <a:t>The Walking Dead: No Man’s Land</a:t>
            </a:r>
          </a:p>
          <a:p>
            <a:pPr marL="171450" indent="-171450">
              <a:buFont typeface="Arial" panose="020B0604020202020204" pitchFamily="34" charset="0"/>
              <a:buChar char="•"/>
            </a:pPr>
            <a:r>
              <a:rPr lang="en-US" sz="1200" b="0" u="none" dirty="0"/>
              <a:t>Halo 5: Guardians</a:t>
            </a:r>
          </a:p>
        </p:txBody>
      </p:sp>
      <p:sp>
        <p:nvSpPr>
          <p:cNvPr id="4" name="Slide Number Placeholder 3"/>
          <p:cNvSpPr>
            <a:spLocks noGrp="1"/>
          </p:cNvSpPr>
          <p:nvPr>
            <p:ph type="sldNum" sz="quarter" idx="5"/>
          </p:nvPr>
        </p:nvSpPr>
        <p:spPr/>
        <p:txBody>
          <a:bodyPr/>
          <a:lstStyle/>
          <a:p>
            <a:fld id="{90829BB6-86E2-44EE-BD25-C50BC2839449}" type="slidenum">
              <a:rPr lang="en-US" smtClean="0"/>
              <a:t>34</a:t>
            </a:fld>
            <a:endParaRPr lang="en-US"/>
          </a:p>
        </p:txBody>
      </p:sp>
    </p:spTree>
    <p:extLst>
      <p:ext uri="{BB962C8B-B14F-4D97-AF65-F5344CB8AC3E}">
        <p14:creationId xmlns:p14="http://schemas.microsoft.com/office/powerpoint/2010/main" val="591890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The database tier is a crucial component of gaming applications.  Modern games perform graphical processing on mobile/console clients, but rely on the cloud to deliver customized and personalized content like in-game states, social media integration, and high-score leaderboards.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Games often require single-millisecond latencies for reads and writes to provide an engaging in-game experience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A game engine needs to be fast and able to handle massive spikes in request rates during new game launches and feature updates.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Examples of games using Cosmos:</a:t>
            </a:r>
          </a:p>
          <a:p>
            <a:pPr marL="0" indent="0">
              <a:buFont typeface="Arial" panose="020B0604020202020204" pitchFamily="34" charset="0"/>
              <a:buNone/>
            </a:pPr>
            <a:endParaRPr lang="en-US" sz="1200" b="0" u="none" dirty="0"/>
          </a:p>
          <a:p>
            <a:pPr marL="171450" indent="-171450">
              <a:buFont typeface="Arial" panose="020B0604020202020204" pitchFamily="34" charset="0"/>
              <a:buChar char="•"/>
            </a:pPr>
            <a:r>
              <a:rPr lang="en-US" sz="1200" b="0" u="none" dirty="0"/>
              <a:t>The Walking Dead: No Man’s Land</a:t>
            </a:r>
          </a:p>
          <a:p>
            <a:pPr marL="171450" indent="-171450">
              <a:buFont typeface="Arial" panose="020B0604020202020204" pitchFamily="34" charset="0"/>
              <a:buChar char="•"/>
            </a:pPr>
            <a:r>
              <a:rPr lang="en-US" sz="1200" b="0" u="none" dirty="0"/>
              <a:t>Halo 5: Guardians</a:t>
            </a:r>
          </a:p>
        </p:txBody>
      </p:sp>
      <p:sp>
        <p:nvSpPr>
          <p:cNvPr id="4" name="Slide Number Placeholder 3"/>
          <p:cNvSpPr>
            <a:spLocks noGrp="1"/>
          </p:cNvSpPr>
          <p:nvPr>
            <p:ph type="sldNum" sz="quarter" idx="5"/>
          </p:nvPr>
        </p:nvSpPr>
        <p:spPr/>
        <p:txBody>
          <a:bodyPr/>
          <a:lstStyle/>
          <a:p>
            <a:fld id="{90829BB6-86E2-44EE-BD25-C50BC2839449}" type="slidenum">
              <a:rPr lang="en-US" smtClean="0"/>
              <a:t>35</a:t>
            </a:fld>
            <a:endParaRPr lang="en-US"/>
          </a:p>
        </p:txBody>
      </p:sp>
    </p:spTree>
    <p:extLst>
      <p:ext uri="{BB962C8B-B14F-4D97-AF65-F5344CB8AC3E}">
        <p14:creationId xmlns:p14="http://schemas.microsoft.com/office/powerpoint/2010/main" val="2478017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Azure Cosmos DB is often used for event sourcing to power event driven architectures using its change feed functionality. The change feed provides downstream microservices the ability to reliably and incrementally read inserts and updates (for example, order events) made to an Azure Cosmos DB. This functionality can be leveraged to provide a persistent event store as a message broker for state-changing events and drive order processing workflow between many microservices (which can be implemented as serverless 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36</a:t>
            </a:fld>
            <a:endParaRPr lang="en-US"/>
          </a:p>
        </p:txBody>
      </p:sp>
    </p:spTree>
    <p:extLst>
      <p:ext uri="{BB962C8B-B14F-4D97-AF65-F5344CB8AC3E}">
        <p14:creationId xmlns:p14="http://schemas.microsoft.com/office/powerpoint/2010/main" val="1653552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Commonly used within web and mobile applications, and is well suited for modeling social interactions, integrating with third-party services, and building rich personalized experiences.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Two very common use cases are Social Applications and Personalization</a:t>
            </a:r>
          </a:p>
        </p:txBody>
      </p:sp>
      <p:sp>
        <p:nvSpPr>
          <p:cNvPr id="4" name="Slide Number Placeholder 3"/>
          <p:cNvSpPr>
            <a:spLocks noGrp="1"/>
          </p:cNvSpPr>
          <p:nvPr>
            <p:ph type="sldNum" sz="quarter" idx="5"/>
          </p:nvPr>
        </p:nvSpPr>
        <p:spPr/>
        <p:txBody>
          <a:bodyPr/>
          <a:lstStyle/>
          <a:p>
            <a:fld id="{90829BB6-86E2-44EE-BD25-C50BC2839449}" type="slidenum">
              <a:rPr lang="en-US" smtClean="0"/>
              <a:t>37</a:t>
            </a:fld>
            <a:endParaRPr lang="en-US"/>
          </a:p>
        </p:txBody>
      </p:sp>
    </p:spTree>
    <p:extLst>
      <p:ext uri="{BB962C8B-B14F-4D97-AF65-F5344CB8AC3E}">
        <p14:creationId xmlns:p14="http://schemas.microsoft.com/office/powerpoint/2010/main" val="1100930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Commonly used within web and mobile applications, and is well suited for modeling social interactions, integrating with third-party services, and building rich personalized experiences.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Two very common use cases are Social Applications and Personalization</a:t>
            </a:r>
          </a:p>
        </p:txBody>
      </p:sp>
      <p:sp>
        <p:nvSpPr>
          <p:cNvPr id="4" name="Slide Number Placeholder 3"/>
          <p:cNvSpPr>
            <a:spLocks noGrp="1"/>
          </p:cNvSpPr>
          <p:nvPr>
            <p:ph type="sldNum" sz="quarter" idx="5"/>
          </p:nvPr>
        </p:nvSpPr>
        <p:spPr/>
        <p:txBody>
          <a:bodyPr/>
          <a:lstStyle/>
          <a:p>
            <a:fld id="{90829BB6-86E2-44EE-BD25-C50BC2839449}" type="slidenum">
              <a:rPr lang="en-US" smtClean="0"/>
              <a:t>38</a:t>
            </a:fld>
            <a:endParaRPr lang="en-US"/>
          </a:p>
        </p:txBody>
      </p:sp>
    </p:spTree>
    <p:extLst>
      <p:ext uri="{BB962C8B-B14F-4D97-AF65-F5344CB8AC3E}">
        <p14:creationId xmlns:p14="http://schemas.microsoft.com/office/powerpoint/2010/main" val="17559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Common use case for Azure Cosmos DB is to store and query user generated content for web, mobile, and social media applications</a:t>
            </a:r>
          </a:p>
          <a:p>
            <a:endParaRPr lang="en-US" sz="1200" dirty="0"/>
          </a:p>
          <a:p>
            <a:r>
              <a:rPr lang="en-US" sz="1200" dirty="0"/>
              <a:t>Examples are chat sessions, tweets, blog posts, ratings, and comments.</a:t>
            </a:r>
          </a:p>
          <a:p>
            <a:endParaRPr lang="en-US" sz="1200" dirty="0"/>
          </a:p>
          <a:p>
            <a:r>
              <a:rPr lang="en-US" sz="1200" dirty="0"/>
              <a:t>Most social applications run at global scale and can exhibit unpredictable usage patterns.  Flexibility in scaling the data store is essential as application layer scales to match usage demand.</a:t>
            </a:r>
          </a:p>
          <a:p>
            <a:endParaRPr lang="en-US" sz="1200" dirty="0"/>
          </a:p>
          <a:p>
            <a:r>
              <a:rPr lang="en-US" sz="1200" dirty="0"/>
              <a:t>You can create additional Cosmos DB accounts across multiple regions.</a:t>
            </a:r>
            <a:endParaRPr lang="en-US" sz="1200" b="0" i="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39</a:t>
            </a:fld>
            <a:endParaRPr lang="en-US"/>
          </a:p>
        </p:txBody>
      </p:sp>
    </p:spTree>
    <p:extLst>
      <p:ext uri="{BB962C8B-B14F-4D97-AF65-F5344CB8AC3E}">
        <p14:creationId xmlns:p14="http://schemas.microsoft.com/office/powerpoint/2010/main" val="388553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Spark</a:t>
            </a:r>
          </a:p>
        </p:txBody>
      </p:sp>
      <p:sp>
        <p:nvSpPr>
          <p:cNvPr id="4" name="Slide Number Placeholder 3"/>
          <p:cNvSpPr>
            <a:spLocks noGrp="1"/>
          </p:cNvSpPr>
          <p:nvPr>
            <p:ph type="sldNum" sz="quarter" idx="5"/>
          </p:nvPr>
        </p:nvSpPr>
        <p:spPr/>
        <p:txBody>
          <a:bodyPr/>
          <a:lstStyle/>
          <a:p>
            <a:fld id="{90829BB6-86E2-44EE-BD25-C50BC2839449}" type="slidenum">
              <a:rPr lang="en-US" smtClean="0"/>
              <a:t>41</a:t>
            </a:fld>
            <a:endParaRPr lang="en-US"/>
          </a:p>
        </p:txBody>
      </p:sp>
    </p:spTree>
    <p:extLst>
      <p:ext uri="{BB962C8B-B14F-4D97-AF65-F5344CB8AC3E}">
        <p14:creationId xmlns:p14="http://schemas.microsoft.com/office/powerpoint/2010/main" val="3149362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Etch API</a:t>
            </a:r>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42</a:t>
            </a:fld>
            <a:endParaRPr lang="en-US"/>
          </a:p>
        </p:txBody>
      </p:sp>
    </p:spTree>
    <p:extLst>
      <p:ext uri="{BB962C8B-B14F-4D97-AF65-F5344CB8AC3E}">
        <p14:creationId xmlns:p14="http://schemas.microsoft.com/office/powerpoint/2010/main" val="1173709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Etch API</a:t>
            </a:r>
          </a:p>
        </p:txBody>
      </p:sp>
      <p:sp>
        <p:nvSpPr>
          <p:cNvPr id="4" name="Slide Number Placeholder 3"/>
          <p:cNvSpPr>
            <a:spLocks noGrp="1"/>
          </p:cNvSpPr>
          <p:nvPr>
            <p:ph type="sldNum" sz="quarter" idx="5"/>
          </p:nvPr>
        </p:nvSpPr>
        <p:spPr/>
        <p:txBody>
          <a:bodyPr/>
          <a:lstStyle/>
          <a:p>
            <a:fld id="{90829BB6-86E2-44EE-BD25-C50BC2839449}" type="slidenum">
              <a:rPr lang="en-US" smtClean="0"/>
              <a:t>43</a:t>
            </a:fld>
            <a:endParaRPr lang="en-US"/>
          </a:p>
        </p:txBody>
      </p:sp>
    </p:spTree>
    <p:extLst>
      <p:ext uri="{BB962C8B-B14F-4D97-AF65-F5344CB8AC3E}">
        <p14:creationId xmlns:p14="http://schemas.microsoft.com/office/powerpoint/2010/main" val="1378393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Elastic scalability of throughput and storage, worldwide</a:t>
            </a:r>
            <a:endParaRPr lang="en-US" b="0" u="none" dirty="0"/>
          </a:p>
          <a:p>
            <a:pPr marL="171450" indent="-171450">
              <a:buFont typeface="Arial" panose="020B0604020202020204" pitchFamily="34" charset="0"/>
              <a:buChar char="•"/>
            </a:pPr>
            <a:r>
              <a:rPr lang="en-US" b="0" u="none" dirty="0"/>
              <a:t>Designed with transparent horizontal partitioning and multi-master replication</a:t>
            </a:r>
          </a:p>
          <a:p>
            <a:pPr marL="171450" indent="-171450">
              <a:buFont typeface="Arial" panose="020B0604020202020204" pitchFamily="34" charset="0"/>
              <a:buChar char="•"/>
            </a:pPr>
            <a:r>
              <a:rPr lang="en-US" b="0" u="none" dirty="0"/>
              <a:t>Offers unprecedent elastic scalability for your writes and reads, all around the globe</a:t>
            </a:r>
          </a:p>
          <a:p>
            <a:pPr marL="171450" indent="-171450">
              <a:buFont typeface="Arial" panose="020B0604020202020204" pitchFamily="34" charset="0"/>
              <a:buChar char="•"/>
            </a:pPr>
            <a:r>
              <a:rPr lang="en-US" b="0" u="none" dirty="0"/>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dirty="0"/>
              <a:t>Helps you deal with unexpected spikes in your workloads without having to over-provision for the peak</a:t>
            </a:r>
            <a:endParaRPr lang="en-US" b="1" u="sng" dirty="0"/>
          </a:p>
        </p:txBody>
      </p:sp>
      <p:sp>
        <p:nvSpPr>
          <p:cNvPr id="4" name="Slide Number Placeholder 3"/>
          <p:cNvSpPr>
            <a:spLocks noGrp="1"/>
          </p:cNvSpPr>
          <p:nvPr>
            <p:ph type="sldNum" sz="quarter" idx="5"/>
          </p:nvPr>
        </p:nvSpPr>
        <p:spPr/>
        <p:txBody>
          <a:bodyPr/>
          <a:lstStyle/>
          <a:p>
            <a:fld id="{90829BB6-86E2-44EE-BD25-C50BC2839449}" type="slidenum">
              <a:rPr lang="en-US" smtClean="0"/>
              <a:t>6</a:t>
            </a:fld>
            <a:endParaRPr lang="en-US"/>
          </a:p>
        </p:txBody>
      </p:sp>
    </p:spTree>
    <p:extLst>
      <p:ext uri="{BB962C8B-B14F-4D97-AF65-F5344CB8AC3E}">
        <p14:creationId xmlns:p14="http://schemas.microsoft.com/office/powerpoint/2010/main" val="3783815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 Feed</a:t>
            </a:r>
          </a:p>
        </p:txBody>
      </p:sp>
      <p:sp>
        <p:nvSpPr>
          <p:cNvPr id="4" name="Slide Number Placeholder 3"/>
          <p:cNvSpPr>
            <a:spLocks noGrp="1"/>
          </p:cNvSpPr>
          <p:nvPr>
            <p:ph type="sldNum" sz="quarter" idx="5"/>
          </p:nvPr>
        </p:nvSpPr>
        <p:spPr/>
        <p:txBody>
          <a:bodyPr/>
          <a:lstStyle/>
          <a:p>
            <a:fld id="{90829BB6-86E2-44EE-BD25-C50BC2839449}" type="slidenum">
              <a:rPr lang="en-US" smtClean="0"/>
              <a:t>44</a:t>
            </a:fld>
            <a:endParaRPr lang="en-US"/>
          </a:p>
        </p:txBody>
      </p:sp>
    </p:spTree>
    <p:extLst>
      <p:ext uri="{BB962C8B-B14F-4D97-AF65-F5344CB8AC3E}">
        <p14:creationId xmlns:p14="http://schemas.microsoft.com/office/powerpoint/2010/main" val="254947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Feed</a:t>
            </a:r>
          </a:p>
        </p:txBody>
      </p:sp>
      <p:sp>
        <p:nvSpPr>
          <p:cNvPr id="4" name="Slide Number Placeholder 3"/>
          <p:cNvSpPr>
            <a:spLocks noGrp="1"/>
          </p:cNvSpPr>
          <p:nvPr>
            <p:ph type="sldNum" sz="quarter" idx="5"/>
          </p:nvPr>
        </p:nvSpPr>
        <p:spPr/>
        <p:txBody>
          <a:bodyPr/>
          <a:lstStyle/>
          <a:p>
            <a:fld id="{90829BB6-86E2-44EE-BD25-C50BC2839449}" type="slidenum">
              <a:rPr lang="en-US" smtClean="0"/>
              <a:t>45</a:t>
            </a:fld>
            <a:endParaRPr lang="en-US"/>
          </a:p>
        </p:txBody>
      </p:sp>
    </p:spTree>
    <p:extLst>
      <p:ext uri="{BB962C8B-B14F-4D97-AF65-F5344CB8AC3E}">
        <p14:creationId xmlns:p14="http://schemas.microsoft.com/office/powerpoint/2010/main" val="7869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46</a:t>
            </a:fld>
            <a:endParaRPr lang="en-US"/>
          </a:p>
        </p:txBody>
      </p:sp>
    </p:spTree>
    <p:extLst>
      <p:ext uri="{BB962C8B-B14F-4D97-AF65-F5344CB8AC3E}">
        <p14:creationId xmlns:p14="http://schemas.microsoft.com/office/powerpoint/2010/main" val="2738541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a:t>
            </a:r>
          </a:p>
        </p:txBody>
      </p:sp>
      <p:sp>
        <p:nvSpPr>
          <p:cNvPr id="4" name="Slide Number Placeholder 3"/>
          <p:cNvSpPr>
            <a:spLocks noGrp="1"/>
          </p:cNvSpPr>
          <p:nvPr>
            <p:ph type="sldNum" sz="quarter" idx="5"/>
          </p:nvPr>
        </p:nvSpPr>
        <p:spPr/>
        <p:txBody>
          <a:bodyPr/>
          <a:lstStyle/>
          <a:p>
            <a:fld id="{90829BB6-86E2-44EE-BD25-C50BC2839449}" type="slidenum">
              <a:rPr lang="en-US" smtClean="0"/>
              <a:t>47</a:t>
            </a:fld>
            <a:endParaRPr lang="en-US"/>
          </a:p>
        </p:txBody>
      </p:sp>
    </p:spTree>
    <p:extLst>
      <p:ext uri="{BB962C8B-B14F-4D97-AF65-F5344CB8AC3E}">
        <p14:creationId xmlns:p14="http://schemas.microsoft.com/office/powerpoint/2010/main" val="2660390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Logic Apps</a:t>
            </a:r>
          </a:p>
        </p:txBody>
      </p:sp>
      <p:sp>
        <p:nvSpPr>
          <p:cNvPr id="4" name="Slide Number Placeholder 3"/>
          <p:cNvSpPr>
            <a:spLocks noGrp="1"/>
          </p:cNvSpPr>
          <p:nvPr>
            <p:ph type="sldNum" sz="quarter" idx="5"/>
          </p:nvPr>
        </p:nvSpPr>
        <p:spPr/>
        <p:txBody>
          <a:bodyPr/>
          <a:lstStyle/>
          <a:p>
            <a:fld id="{90829BB6-86E2-44EE-BD25-C50BC2839449}" type="slidenum">
              <a:rPr lang="en-US" smtClean="0"/>
              <a:t>48</a:t>
            </a:fld>
            <a:endParaRPr lang="en-US"/>
          </a:p>
        </p:txBody>
      </p:sp>
    </p:spTree>
    <p:extLst>
      <p:ext uri="{BB962C8B-B14F-4D97-AF65-F5344CB8AC3E}">
        <p14:creationId xmlns:p14="http://schemas.microsoft.com/office/powerpoint/2010/main" val="1388722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Logic Apps</a:t>
            </a:r>
          </a:p>
        </p:txBody>
      </p:sp>
      <p:sp>
        <p:nvSpPr>
          <p:cNvPr id="4" name="Slide Number Placeholder 3"/>
          <p:cNvSpPr>
            <a:spLocks noGrp="1"/>
          </p:cNvSpPr>
          <p:nvPr>
            <p:ph type="sldNum" sz="quarter" idx="5"/>
          </p:nvPr>
        </p:nvSpPr>
        <p:spPr/>
        <p:txBody>
          <a:bodyPr/>
          <a:lstStyle/>
          <a:p>
            <a:fld id="{90829BB6-86E2-44EE-BD25-C50BC2839449}" type="slidenum">
              <a:rPr lang="en-US" smtClean="0"/>
              <a:t>49</a:t>
            </a:fld>
            <a:endParaRPr lang="en-US"/>
          </a:p>
        </p:txBody>
      </p:sp>
    </p:spTree>
    <p:extLst>
      <p:ext uri="{BB962C8B-B14F-4D97-AF65-F5344CB8AC3E}">
        <p14:creationId xmlns:p14="http://schemas.microsoft.com/office/powerpoint/2010/main" val="3207518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Flow</a:t>
            </a:r>
          </a:p>
        </p:txBody>
      </p:sp>
      <p:sp>
        <p:nvSpPr>
          <p:cNvPr id="4" name="Slide Number Placeholder 3"/>
          <p:cNvSpPr>
            <a:spLocks noGrp="1"/>
          </p:cNvSpPr>
          <p:nvPr>
            <p:ph type="sldNum" sz="quarter" idx="5"/>
          </p:nvPr>
        </p:nvSpPr>
        <p:spPr/>
        <p:txBody>
          <a:bodyPr/>
          <a:lstStyle/>
          <a:p>
            <a:fld id="{90829BB6-86E2-44EE-BD25-C50BC2839449}" type="slidenum">
              <a:rPr lang="en-US" smtClean="0"/>
              <a:t>50</a:t>
            </a:fld>
            <a:endParaRPr lang="en-US"/>
          </a:p>
        </p:txBody>
      </p:sp>
    </p:spTree>
    <p:extLst>
      <p:ext uri="{BB962C8B-B14F-4D97-AF65-F5344CB8AC3E}">
        <p14:creationId xmlns:p14="http://schemas.microsoft.com/office/powerpoint/2010/main" val="1837725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Flow</a:t>
            </a:r>
          </a:p>
        </p:txBody>
      </p:sp>
      <p:sp>
        <p:nvSpPr>
          <p:cNvPr id="4" name="Slide Number Placeholder 3"/>
          <p:cNvSpPr>
            <a:spLocks noGrp="1"/>
          </p:cNvSpPr>
          <p:nvPr>
            <p:ph type="sldNum" sz="quarter" idx="5"/>
          </p:nvPr>
        </p:nvSpPr>
        <p:spPr/>
        <p:txBody>
          <a:bodyPr/>
          <a:lstStyle/>
          <a:p>
            <a:fld id="{90829BB6-86E2-44EE-BD25-C50BC2839449}" type="slidenum">
              <a:rPr lang="en-US" smtClean="0"/>
              <a:t>51</a:t>
            </a:fld>
            <a:endParaRPr lang="en-US"/>
          </a:p>
        </p:txBody>
      </p:sp>
    </p:spTree>
    <p:extLst>
      <p:ext uri="{BB962C8B-B14F-4D97-AF65-F5344CB8AC3E}">
        <p14:creationId xmlns:p14="http://schemas.microsoft.com/office/powerpoint/2010/main" val="382582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panose="020B0502040204020203" pitchFamily="34" charset="0"/>
                <a:ea typeface="+mn-ea"/>
                <a:cs typeface="+mn-cs"/>
              </a:rPr>
              <a:t>Each resource is uniquely identified by a stable and logical URI and represented as a JSON document.</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 overall </a:t>
            </a:r>
            <a:r>
              <a:rPr lang="en-US" sz="1200" b="0" i="1" kern="1200" dirty="0">
                <a:solidFill>
                  <a:schemeClr val="tx1"/>
                </a:solidFill>
                <a:effectLst/>
                <a:latin typeface="Segoe UI" panose="020B0502040204020203" pitchFamily="34" charset="0"/>
                <a:ea typeface="+mn-ea"/>
                <a:cs typeface="+mn-cs"/>
              </a:rPr>
              <a:t>resource model</a:t>
            </a:r>
            <a:r>
              <a:rPr lang="en-US" sz="1200" b="0" i="0" kern="1200" dirty="0">
                <a:solidFill>
                  <a:schemeClr val="tx1"/>
                </a:solidFill>
                <a:effectLst/>
                <a:latin typeface="Segoe UI" panose="020B0502040204020203" pitchFamily="34" charset="0"/>
                <a:ea typeface="+mn-ea"/>
                <a:cs typeface="+mn-cs"/>
              </a:rPr>
              <a:t> of an application using Azure Cosmos DB is a hierarchical overlay of the resources rooted under the database account, and can be navigated using hyperlinks.</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&lt;CLICK&gt;</a:t>
            </a: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 content model of the item resource is based on atom-record-sequence (ARS). Both, container and item resources are further </a:t>
            </a:r>
            <a:r>
              <a:rPr lang="en-US" sz="1200" b="0" i="1" kern="1200" dirty="0">
                <a:solidFill>
                  <a:schemeClr val="tx1"/>
                </a:solidFill>
                <a:effectLst/>
                <a:latin typeface="Segoe UI" panose="020B0502040204020203" pitchFamily="34" charset="0"/>
                <a:ea typeface="+mn-ea"/>
                <a:cs typeface="+mn-cs"/>
              </a:rPr>
              <a:t>projected</a:t>
            </a:r>
            <a:r>
              <a:rPr lang="en-US" sz="1200" b="0" i="0" kern="1200" dirty="0">
                <a:solidFill>
                  <a:schemeClr val="tx1"/>
                </a:solidFill>
                <a:effectLst/>
                <a:latin typeface="Segoe UI" panose="020B0502040204020203" pitchFamily="34" charset="0"/>
                <a:ea typeface="+mn-ea"/>
                <a:cs typeface="+mn-cs"/>
              </a:rPr>
              <a:t> as reified resource types for a specific type of API interface. For example, while using document-oriented APIs, container and item resources are projected as </a:t>
            </a:r>
            <a:r>
              <a:rPr lang="en-US" sz="1200" b="0" i="1" kern="1200" dirty="0">
                <a:solidFill>
                  <a:schemeClr val="tx1"/>
                </a:solidFill>
                <a:effectLst/>
                <a:latin typeface="Segoe UI" panose="020B0502040204020203" pitchFamily="34" charset="0"/>
                <a:ea typeface="+mn-ea"/>
                <a:cs typeface="+mn-cs"/>
              </a:rPr>
              <a:t>collection</a:t>
            </a:r>
            <a:r>
              <a:rPr lang="en-US" sz="1200" b="0" i="0" kern="1200" dirty="0">
                <a:solidFill>
                  <a:schemeClr val="tx1"/>
                </a:solidFill>
                <a:effectLst/>
                <a:latin typeface="Segoe UI" panose="020B0502040204020203" pitchFamily="34" charset="0"/>
                <a:ea typeface="+mn-ea"/>
                <a:cs typeface="+mn-cs"/>
              </a:rPr>
              <a:t> (container) and </a:t>
            </a:r>
            <a:r>
              <a:rPr lang="en-US" sz="1200" b="0" i="1" kern="1200" dirty="0">
                <a:solidFill>
                  <a:schemeClr val="tx1"/>
                </a:solidFill>
                <a:effectLst/>
                <a:latin typeface="Segoe UI" panose="020B0502040204020203" pitchFamily="34" charset="0"/>
                <a:ea typeface="+mn-ea"/>
                <a:cs typeface="+mn-cs"/>
              </a:rPr>
              <a:t>document </a:t>
            </a:r>
            <a:r>
              <a:rPr lang="en-US" sz="1200" b="0" i="0" kern="1200" dirty="0">
                <a:solidFill>
                  <a:schemeClr val="tx1"/>
                </a:solidFill>
                <a:effectLst/>
                <a:latin typeface="Segoe UI" panose="020B0502040204020203" pitchFamily="34" charset="0"/>
                <a:ea typeface="+mn-ea"/>
                <a:cs typeface="+mn-cs"/>
              </a:rPr>
              <a:t>(item) resources, respectively; likewise, for graph-oriented API access, the underlying container and item resources are projected as </a:t>
            </a:r>
            <a:r>
              <a:rPr lang="en-US" sz="1200" b="0" i="1" kern="1200" dirty="0">
                <a:solidFill>
                  <a:schemeClr val="tx1"/>
                </a:solidFill>
                <a:effectLst/>
                <a:latin typeface="Segoe UI" panose="020B0502040204020203" pitchFamily="34" charset="0"/>
                <a:ea typeface="+mn-ea"/>
                <a:cs typeface="+mn-cs"/>
              </a:rPr>
              <a:t>graph</a:t>
            </a:r>
            <a:r>
              <a:rPr lang="en-US" sz="1200" b="0" i="0" kern="1200" dirty="0">
                <a:solidFill>
                  <a:schemeClr val="tx1"/>
                </a:solidFill>
                <a:effectLst/>
                <a:latin typeface="Segoe UI" panose="020B0502040204020203" pitchFamily="34" charset="0"/>
                <a:ea typeface="+mn-ea"/>
                <a:cs typeface="+mn-cs"/>
              </a:rPr>
              <a:t> (container), </a:t>
            </a:r>
            <a:r>
              <a:rPr lang="en-US" sz="1200" b="0" i="1" kern="1200" dirty="0">
                <a:solidFill>
                  <a:schemeClr val="tx1"/>
                </a:solidFill>
                <a:effectLst/>
                <a:latin typeface="Segoe UI" panose="020B0502040204020203" pitchFamily="34" charset="0"/>
                <a:ea typeface="+mn-ea"/>
                <a:cs typeface="+mn-cs"/>
              </a:rPr>
              <a:t>node</a:t>
            </a:r>
            <a:r>
              <a:rPr lang="en-US" sz="1200" b="0" i="0" kern="1200" dirty="0">
                <a:solidFill>
                  <a:schemeClr val="tx1"/>
                </a:solidFill>
                <a:effectLst/>
                <a:latin typeface="Segoe UI" panose="020B0502040204020203" pitchFamily="34" charset="0"/>
                <a:ea typeface="+mn-ea"/>
                <a:cs typeface="+mn-cs"/>
              </a:rPr>
              <a:t> (item) and </a:t>
            </a:r>
            <a:r>
              <a:rPr lang="en-US" sz="1200" b="0" i="1" kern="1200" dirty="0">
                <a:solidFill>
                  <a:schemeClr val="tx1"/>
                </a:solidFill>
                <a:effectLst/>
                <a:latin typeface="Segoe UI" panose="020B0502040204020203" pitchFamily="34" charset="0"/>
                <a:ea typeface="+mn-ea"/>
                <a:cs typeface="+mn-cs"/>
              </a:rPr>
              <a:t>edge</a:t>
            </a:r>
            <a:r>
              <a:rPr lang="en-US" sz="1200" b="0" i="0" kern="1200" dirty="0">
                <a:solidFill>
                  <a:schemeClr val="tx1"/>
                </a:solidFill>
                <a:effectLst/>
                <a:latin typeface="Segoe UI" panose="020B0502040204020203" pitchFamily="34" charset="0"/>
                <a:ea typeface="+mn-ea"/>
                <a:cs typeface="+mn-cs"/>
              </a:rPr>
              <a:t> (item) resources respectively; while accessing using a key-value API, </a:t>
            </a:r>
            <a:r>
              <a:rPr lang="en-US" sz="1200" b="0" i="1" kern="1200" dirty="0">
                <a:solidFill>
                  <a:schemeClr val="tx1"/>
                </a:solidFill>
                <a:effectLst/>
                <a:latin typeface="Segoe UI" panose="020B0502040204020203" pitchFamily="34" charset="0"/>
                <a:ea typeface="+mn-ea"/>
                <a:cs typeface="+mn-cs"/>
              </a:rPr>
              <a:t>table</a:t>
            </a:r>
            <a:r>
              <a:rPr lang="en-US" sz="1200" b="0" i="0" kern="1200" dirty="0">
                <a:solidFill>
                  <a:schemeClr val="tx1"/>
                </a:solidFill>
                <a:effectLst/>
                <a:latin typeface="Segoe UI" panose="020B0502040204020203" pitchFamily="34" charset="0"/>
                <a:ea typeface="+mn-ea"/>
                <a:cs typeface="+mn-cs"/>
              </a:rPr>
              <a:t> (container) and </a:t>
            </a:r>
            <a:r>
              <a:rPr lang="en-US" sz="1200" b="0" i="1" kern="1200" dirty="0">
                <a:solidFill>
                  <a:schemeClr val="tx1"/>
                </a:solidFill>
                <a:effectLst/>
                <a:latin typeface="Segoe UI" panose="020B0502040204020203" pitchFamily="34" charset="0"/>
                <a:ea typeface="+mn-ea"/>
                <a:cs typeface="+mn-cs"/>
              </a:rPr>
              <a:t>item/row</a:t>
            </a:r>
            <a:r>
              <a:rPr lang="en-US" sz="1200" b="0" i="0" kern="1200" dirty="0">
                <a:solidFill>
                  <a:schemeClr val="tx1"/>
                </a:solidFill>
                <a:effectLst/>
                <a:latin typeface="Segoe UI" panose="020B0502040204020203" pitchFamily="34" charset="0"/>
                <a:ea typeface="+mn-ea"/>
                <a:cs typeface="+mn-cs"/>
              </a:rPr>
              <a:t> (item) are projected.</a:t>
            </a:r>
          </a:p>
          <a:p>
            <a:endParaRPr lang="en-US" sz="1200" b="0" i="0" kern="1200" dirty="0">
              <a:solidFill>
                <a:schemeClr val="tx1"/>
              </a:solidFill>
              <a:effectLst/>
              <a:latin typeface="Segoe UI" panose="020B0502040204020203" pitchFamily="34" charset="0"/>
              <a:ea typeface="+mn-ea"/>
              <a:cs typeface="+mn-cs"/>
            </a:endParaRPr>
          </a:p>
          <a:p>
            <a:endParaRPr lang="en-US" sz="1200" b="0" i="0" kern="1200" dirty="0">
              <a:solidFill>
                <a:schemeClr val="tx1"/>
              </a:solidFill>
              <a:effectLst/>
              <a:latin typeface="Segoe UI" panose="020B0502040204020203" pitchFamily="34" charset="0"/>
              <a:ea typeface="+mn-ea"/>
              <a:cs typeface="+mn-cs"/>
            </a:endParaRPr>
          </a:p>
          <a:p>
            <a:pPr fontAlgn="base"/>
            <a:r>
              <a:rPr lang="en-US" sz="1200" b="0" i="0" kern="1200" dirty="0">
                <a:solidFill>
                  <a:schemeClr val="tx1"/>
                </a:solidFill>
                <a:effectLst/>
                <a:latin typeface="Segoe UI" panose="020B0502040204020203" pitchFamily="34" charset="0"/>
                <a:ea typeface="+mn-ea"/>
                <a:cs typeface="+mn-cs"/>
              </a:rPr>
              <a:t>Azure Cosmos DB uses an atom-record-sequence (ARS) system. Basically, the Cosmos DB translates all data models into atom-record-sequence based models.</a:t>
            </a:r>
          </a:p>
          <a:p>
            <a:pPr fontAlgn="base"/>
            <a:endParaRPr lang="en-US" sz="1200" b="0" i="0" kern="1200" dirty="0">
              <a:solidFill>
                <a:schemeClr val="tx1"/>
              </a:solidFill>
              <a:effectLst/>
              <a:latin typeface="Segoe UI" panose="020B0502040204020203" pitchFamily="34" charset="0"/>
              <a:ea typeface="+mn-ea"/>
              <a:cs typeface="+mn-cs"/>
            </a:endParaRPr>
          </a:p>
          <a:p>
            <a:pPr fontAlgn="base"/>
            <a:r>
              <a:rPr lang="en-US" sz="1200" b="0" i="0" kern="1200" dirty="0">
                <a:solidFill>
                  <a:schemeClr val="tx1"/>
                </a:solidFill>
                <a:effectLst/>
                <a:latin typeface="Segoe UI" panose="020B0502040204020203" pitchFamily="34" charset="0"/>
                <a:ea typeface="+mn-ea"/>
                <a:cs typeface="+mn-cs"/>
              </a:rPr>
              <a:t>So, everything becomes either an atom, a record or a sequence.</a:t>
            </a:r>
          </a:p>
          <a:p>
            <a:pPr fontAlgn="base"/>
            <a:endParaRPr lang="en-US" sz="1200" b="0" i="0" kern="1200" dirty="0">
              <a:solidFill>
                <a:schemeClr val="tx1"/>
              </a:solidFill>
              <a:effectLst/>
              <a:latin typeface="Segoe UI" panose="020B0502040204020203" pitchFamily="34" charset="0"/>
              <a:ea typeface="+mn-ea"/>
              <a:cs typeface="+mn-cs"/>
            </a:endParaRPr>
          </a:p>
          <a:p>
            <a:pPr fontAlgn="base"/>
            <a:r>
              <a:rPr lang="en-US" sz="1200" b="0" i="0" kern="1200" dirty="0">
                <a:solidFill>
                  <a:schemeClr val="tx1"/>
                </a:solidFill>
                <a:effectLst/>
                <a:latin typeface="Segoe UI" panose="020B0502040204020203" pitchFamily="34" charset="0"/>
                <a:ea typeface="+mn-ea"/>
                <a:cs typeface="+mn-cs"/>
              </a:rPr>
              <a:t>An atom is a primitive type.</a:t>
            </a:r>
          </a:p>
          <a:p>
            <a:pPr fontAlgn="base"/>
            <a:r>
              <a:rPr lang="en-US" sz="1200" b="0" i="0" kern="1200" dirty="0">
                <a:solidFill>
                  <a:schemeClr val="tx1"/>
                </a:solidFill>
                <a:effectLst/>
                <a:latin typeface="Segoe UI" panose="020B0502040204020203" pitchFamily="34" charset="0"/>
                <a:ea typeface="+mn-ea"/>
                <a:cs typeface="+mn-cs"/>
              </a:rPr>
              <a:t>A record is a struct</a:t>
            </a:r>
          </a:p>
          <a:p>
            <a:pPr fontAlgn="base"/>
            <a:r>
              <a:rPr lang="en-US" sz="1200" b="0" i="0" kern="1200" dirty="0">
                <a:solidFill>
                  <a:schemeClr val="tx1"/>
                </a:solidFill>
                <a:effectLst/>
                <a:latin typeface="Segoe UI" panose="020B0502040204020203" pitchFamily="34" charset="0"/>
                <a:ea typeface="+mn-ea"/>
                <a:cs typeface="+mn-cs"/>
              </a:rPr>
              <a:t>A sequence is an array of either atoms, records or structs.</a:t>
            </a:r>
          </a:p>
        </p:txBody>
      </p:sp>
      <p:sp>
        <p:nvSpPr>
          <p:cNvPr id="4" name="Slide Number Placeholder 3"/>
          <p:cNvSpPr>
            <a:spLocks noGrp="1"/>
          </p:cNvSpPr>
          <p:nvPr>
            <p:ph type="sldNum" sz="quarter" idx="5"/>
          </p:nvPr>
        </p:nvSpPr>
        <p:spPr/>
        <p:txBody>
          <a:bodyPr/>
          <a:lstStyle/>
          <a:p>
            <a:fld id="{90829BB6-86E2-44EE-BD25-C50BC2839449}" type="slidenum">
              <a:rPr lang="en-US" smtClean="0"/>
              <a:t>53</a:t>
            </a:fld>
            <a:endParaRPr lang="en-US"/>
          </a:p>
        </p:txBody>
      </p:sp>
    </p:spTree>
    <p:extLst>
      <p:ext uri="{BB962C8B-B14F-4D97-AF65-F5344CB8AC3E}">
        <p14:creationId xmlns:p14="http://schemas.microsoft.com/office/powerpoint/2010/main" val="3977675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The Cosmos DB SQL API supports querying items using Structured Query Language (SQL) as a JSON query language.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The design goals of the query language are to:</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Support SQL, one of the most familiar and popular query languages, instead of investing a new query language.  SQL provides a formal programming model for rich queries over JSON items.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Use JavaScript’s programming model as the foundation for the query language.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JavaScript’s type system, expressive evaluation, and function invocation are the roots of the SQL API.</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These roots provide a natural programming model for features like relational projections, hierarchical navigation across JSON items, self-joins, spatial queries, and invocation of user-defined functions written entirely in JavaScript</a:t>
            </a:r>
          </a:p>
        </p:txBody>
      </p:sp>
      <p:sp>
        <p:nvSpPr>
          <p:cNvPr id="4" name="Slide Number Placeholder 3"/>
          <p:cNvSpPr>
            <a:spLocks noGrp="1"/>
          </p:cNvSpPr>
          <p:nvPr>
            <p:ph type="sldNum" sz="quarter" idx="5"/>
          </p:nvPr>
        </p:nvSpPr>
        <p:spPr/>
        <p:txBody>
          <a:bodyPr/>
          <a:lstStyle/>
          <a:p>
            <a:fld id="{90829BB6-86E2-44EE-BD25-C50BC2839449}" type="slidenum">
              <a:rPr lang="en-US" smtClean="0"/>
              <a:t>55</a:t>
            </a:fld>
            <a:endParaRPr lang="en-US"/>
          </a:p>
        </p:txBody>
      </p:sp>
    </p:spTree>
    <p:extLst>
      <p:ext uri="{BB962C8B-B14F-4D97-AF65-F5344CB8AC3E}">
        <p14:creationId xmlns:p14="http://schemas.microsoft.com/office/powerpoint/2010/main" val="502586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NEXT: </a:t>
            </a:r>
            <a:r>
              <a:rPr lang="en-US" sz="1200" b="1" dirty="0"/>
              <a:t>Guaranteed low latency at the 99</a:t>
            </a:r>
            <a:r>
              <a:rPr lang="en-US" sz="1200" b="1" baseline="30000" dirty="0"/>
              <a:t>th</a:t>
            </a:r>
            <a:r>
              <a:rPr lang="en-US" sz="1200" b="1" dirty="0"/>
              <a:t> percentile</a:t>
            </a:r>
          </a:p>
          <a:p>
            <a:endParaRPr lang="en-US"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a:t>
            </a:fld>
            <a:endParaRPr lang="en-US"/>
          </a:p>
        </p:txBody>
      </p:sp>
    </p:spTree>
    <p:extLst>
      <p:ext uri="{BB962C8B-B14F-4D97-AF65-F5344CB8AC3E}">
        <p14:creationId xmlns:p14="http://schemas.microsoft.com/office/powerpoint/2010/main" val="1077567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Use the SQL API if you are building a new non-relational document database and want to query using familiar SQL syntax.</a:t>
            </a:r>
          </a:p>
        </p:txBody>
      </p:sp>
      <p:sp>
        <p:nvSpPr>
          <p:cNvPr id="4" name="Slide Number Placeholder 3"/>
          <p:cNvSpPr>
            <a:spLocks noGrp="1"/>
          </p:cNvSpPr>
          <p:nvPr>
            <p:ph type="sldNum" sz="quarter" idx="5"/>
          </p:nvPr>
        </p:nvSpPr>
        <p:spPr/>
        <p:txBody>
          <a:bodyPr/>
          <a:lstStyle/>
          <a:p>
            <a:fld id="{90829BB6-86E2-44EE-BD25-C50BC2839449}" type="slidenum">
              <a:rPr lang="en-US" smtClean="0"/>
              <a:t>56</a:t>
            </a:fld>
            <a:endParaRPr lang="en-US"/>
          </a:p>
        </p:txBody>
      </p:sp>
    </p:spTree>
    <p:extLst>
      <p:ext uri="{BB962C8B-B14F-4D97-AF65-F5344CB8AC3E}">
        <p14:creationId xmlns:p14="http://schemas.microsoft.com/office/powerpoint/2010/main" val="20154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using familiar SQL syntax.</a:t>
            </a:r>
          </a:p>
        </p:txBody>
      </p:sp>
      <p:sp>
        <p:nvSpPr>
          <p:cNvPr id="4" name="Slide Number Placeholder 3"/>
          <p:cNvSpPr>
            <a:spLocks noGrp="1"/>
          </p:cNvSpPr>
          <p:nvPr>
            <p:ph type="sldNum" sz="quarter" idx="5"/>
          </p:nvPr>
        </p:nvSpPr>
        <p:spPr/>
        <p:txBody>
          <a:bodyPr/>
          <a:lstStyle/>
          <a:p>
            <a:fld id="{90829BB6-86E2-44EE-BD25-C50BC2839449}" type="slidenum">
              <a:rPr lang="en-US" smtClean="0"/>
              <a:t>57</a:t>
            </a:fld>
            <a:endParaRPr lang="en-US"/>
          </a:p>
        </p:txBody>
      </p:sp>
    </p:spTree>
    <p:extLst>
      <p:ext uri="{BB962C8B-B14F-4D97-AF65-F5344CB8AC3E}">
        <p14:creationId xmlns:p14="http://schemas.microsoft.com/office/powerpoint/2010/main" val="13552829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using familiar SQL syntax.</a:t>
            </a:r>
          </a:p>
        </p:txBody>
      </p:sp>
      <p:sp>
        <p:nvSpPr>
          <p:cNvPr id="4" name="Slide Number Placeholder 3"/>
          <p:cNvSpPr>
            <a:spLocks noGrp="1"/>
          </p:cNvSpPr>
          <p:nvPr>
            <p:ph type="sldNum" sz="quarter" idx="5"/>
          </p:nvPr>
        </p:nvSpPr>
        <p:spPr/>
        <p:txBody>
          <a:bodyPr/>
          <a:lstStyle/>
          <a:p>
            <a:fld id="{90829BB6-86E2-44EE-BD25-C50BC2839449}" type="slidenum">
              <a:rPr lang="en-US" smtClean="0"/>
              <a:t>58</a:t>
            </a:fld>
            <a:endParaRPr lang="en-US"/>
          </a:p>
        </p:txBody>
      </p:sp>
    </p:spTree>
    <p:extLst>
      <p:ext uri="{BB962C8B-B14F-4D97-AF65-F5344CB8AC3E}">
        <p14:creationId xmlns:p14="http://schemas.microsoft.com/office/powerpoint/2010/main" val="3888239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dirty="0"/>
              <a:t>Point out the </a:t>
            </a:r>
            <a:r>
              <a:rPr lang="en-US" sz="1200" b="0" u="none" dirty="0" err="1"/>
              <a:t>JsonProperty</a:t>
            </a:r>
            <a:r>
              <a:rPr lang="en-US" sz="1200" b="0" u="none" dirty="0"/>
              <a:t> – </a:t>
            </a:r>
            <a:r>
              <a:rPr lang="en-US" sz="1200" b="0" u="none" dirty="0" err="1"/>
              <a:t>PropertyName</a:t>
            </a:r>
            <a:r>
              <a:rPr lang="en-US" sz="1200" b="0" u="none" dirty="0"/>
              <a:t> on next slide</a:t>
            </a:r>
            <a:endParaRPr lang="en-US" sz="1200" dirty="0"/>
          </a:p>
        </p:txBody>
      </p:sp>
      <p:sp>
        <p:nvSpPr>
          <p:cNvPr id="4" name="Slide Number Placeholder 3"/>
          <p:cNvSpPr>
            <a:spLocks noGrp="1"/>
          </p:cNvSpPr>
          <p:nvPr>
            <p:ph type="sldNum" sz="quarter" idx="5"/>
          </p:nvPr>
        </p:nvSpPr>
        <p:spPr/>
        <p:txBody>
          <a:bodyPr/>
          <a:lstStyle/>
          <a:p>
            <a:fld id="{90829BB6-86E2-44EE-BD25-C50BC2839449}" type="slidenum">
              <a:rPr lang="en-US" smtClean="0"/>
              <a:t>59</a:t>
            </a:fld>
            <a:endParaRPr lang="en-US"/>
          </a:p>
        </p:txBody>
      </p:sp>
    </p:spTree>
    <p:extLst>
      <p:ext uri="{BB962C8B-B14F-4D97-AF65-F5344CB8AC3E}">
        <p14:creationId xmlns:p14="http://schemas.microsoft.com/office/powerpoint/2010/main" val="1078950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u="none" dirty="0"/>
              <a:t>Point out the </a:t>
            </a:r>
            <a:r>
              <a:rPr lang="en-US" sz="1200" b="0" u="none" dirty="0" err="1"/>
              <a:t>JsonProperty</a:t>
            </a:r>
            <a:r>
              <a:rPr lang="en-US" sz="1200" b="0" u="none" dirty="0"/>
              <a:t> - </a:t>
            </a:r>
            <a:r>
              <a:rPr lang="en-US" sz="1200" b="0" u="none" dirty="0" err="1"/>
              <a:t>PropertyName</a:t>
            </a: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60</a:t>
            </a:fld>
            <a:endParaRPr lang="en-US"/>
          </a:p>
        </p:txBody>
      </p:sp>
    </p:spTree>
    <p:extLst>
      <p:ext uri="{BB962C8B-B14F-4D97-AF65-F5344CB8AC3E}">
        <p14:creationId xmlns:p14="http://schemas.microsoft.com/office/powerpoint/2010/main" val="1625038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61</a:t>
            </a:fld>
            <a:endParaRPr lang="en-US"/>
          </a:p>
        </p:txBody>
      </p:sp>
    </p:spTree>
    <p:extLst>
      <p:ext uri="{BB962C8B-B14F-4D97-AF65-F5344CB8AC3E}">
        <p14:creationId xmlns:p14="http://schemas.microsoft.com/office/powerpoint/2010/main" val="124688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u="none" dirty="0"/>
              <a:t>Try and read the document; will get an 404 if not present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62</a:t>
            </a:fld>
            <a:endParaRPr lang="en-US"/>
          </a:p>
        </p:txBody>
      </p:sp>
    </p:spTree>
    <p:extLst>
      <p:ext uri="{BB962C8B-B14F-4D97-AF65-F5344CB8AC3E}">
        <p14:creationId xmlns:p14="http://schemas.microsoft.com/office/powerpoint/2010/main" val="40449057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Try and read the document; will get an 404 if not present</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If fail; create the item</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Can get the number of RUs consumed for the operation</a:t>
            </a:r>
          </a:p>
        </p:txBody>
      </p:sp>
      <p:sp>
        <p:nvSpPr>
          <p:cNvPr id="4" name="Slide Number Placeholder 3"/>
          <p:cNvSpPr>
            <a:spLocks noGrp="1"/>
          </p:cNvSpPr>
          <p:nvPr>
            <p:ph type="sldNum" sz="quarter" idx="5"/>
          </p:nvPr>
        </p:nvSpPr>
        <p:spPr/>
        <p:txBody>
          <a:bodyPr/>
          <a:lstStyle/>
          <a:p>
            <a:fld id="{90829BB6-86E2-44EE-BD25-C50BC2839449}" type="slidenum">
              <a:rPr lang="en-US" smtClean="0"/>
              <a:t>63</a:t>
            </a:fld>
            <a:endParaRPr lang="en-US"/>
          </a:p>
        </p:txBody>
      </p:sp>
    </p:spTree>
    <p:extLst>
      <p:ext uri="{BB962C8B-B14F-4D97-AF65-F5344CB8AC3E}">
        <p14:creationId xmlns:p14="http://schemas.microsoft.com/office/powerpoint/2010/main" val="34406820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64</a:t>
            </a:fld>
            <a:endParaRPr lang="en-US"/>
          </a:p>
        </p:txBody>
      </p:sp>
    </p:spTree>
    <p:extLst>
      <p:ext uri="{BB962C8B-B14F-4D97-AF65-F5344CB8AC3E}">
        <p14:creationId xmlns:p14="http://schemas.microsoft.com/office/powerpoint/2010/main" val="2345150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65</a:t>
            </a:fld>
            <a:endParaRPr lang="en-US"/>
          </a:p>
        </p:txBody>
      </p:sp>
    </p:spTree>
    <p:extLst>
      <p:ext uri="{BB962C8B-B14F-4D97-AF65-F5344CB8AC3E}">
        <p14:creationId xmlns:p14="http://schemas.microsoft.com/office/powerpoint/2010/main" val="169212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low latency at 99</a:t>
            </a:r>
            <a:r>
              <a:rPr lang="en-US" b="1" u="sng" baseline="30000" dirty="0"/>
              <a:t>th</a:t>
            </a:r>
            <a:r>
              <a:rPr lang="en-US" b="1" u="sng" dirty="0"/>
              <a:t> percentile, worldwide</a:t>
            </a:r>
            <a:endParaRPr lang="en-US" b="0" u="none" dirty="0"/>
          </a:p>
          <a:p>
            <a:pPr marL="171450" indent="-171450">
              <a:buFont typeface="Arial" panose="020B0604020202020204" pitchFamily="34" charset="0"/>
              <a:buChar char="•"/>
            </a:pPr>
            <a:r>
              <a:rPr lang="en-US" b="0" u="none" dirty="0"/>
              <a:t>Using Cosmos DB, you can build highly responsive, planet scale applications</a:t>
            </a:r>
          </a:p>
          <a:p>
            <a:pPr marL="171450" indent="-171450">
              <a:buFont typeface="Arial" panose="020B0604020202020204" pitchFamily="34" charset="0"/>
              <a:buChar char="•"/>
            </a:pPr>
            <a:r>
              <a:rPr lang="en-US" b="0" u="none" dirty="0"/>
              <a:t>With its novel multi-master replication protocol and latch free and write-optimized database engine, Cosmos guarantees less than 10-ms latencies for both, reads (indexed) and writes at 99</a:t>
            </a:r>
            <a:r>
              <a:rPr lang="en-US" b="0" u="none" baseline="30000" dirty="0"/>
              <a:t>th</a:t>
            </a:r>
            <a:r>
              <a:rPr lang="en-US" b="0" u="none" dirty="0"/>
              <a:t> percentile, all around the world</a:t>
            </a:r>
          </a:p>
          <a:p>
            <a:pPr marL="171450" indent="-171450">
              <a:buFont typeface="Arial" panose="020B0604020202020204" pitchFamily="34" charset="0"/>
              <a:buChar char="•"/>
            </a:pPr>
            <a:r>
              <a:rPr lang="en-US" b="0" u="none" dirty="0"/>
              <a:t>Capability ensures sustained ingestion of data and blazing-fast queries for highly responsive apps</a:t>
            </a:r>
            <a:endParaRPr lang="en-US" b="1" u="sng" dirty="0"/>
          </a:p>
          <a:p>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8</a:t>
            </a:fld>
            <a:endParaRPr lang="en-US"/>
          </a:p>
        </p:txBody>
      </p:sp>
    </p:spTree>
    <p:extLst>
      <p:ext uri="{BB962C8B-B14F-4D97-AF65-F5344CB8AC3E}">
        <p14:creationId xmlns:p14="http://schemas.microsoft.com/office/powerpoint/2010/main" val="7807211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66</a:t>
            </a:fld>
            <a:endParaRPr lang="en-US"/>
          </a:p>
        </p:txBody>
      </p:sp>
    </p:spTree>
    <p:extLst>
      <p:ext uri="{BB962C8B-B14F-4D97-AF65-F5344CB8AC3E}">
        <p14:creationId xmlns:p14="http://schemas.microsoft.com/office/powerpoint/2010/main" val="41894923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67</a:t>
            </a:fld>
            <a:endParaRPr lang="en-US"/>
          </a:p>
        </p:txBody>
      </p:sp>
    </p:spTree>
    <p:extLst>
      <p:ext uri="{BB962C8B-B14F-4D97-AF65-F5344CB8AC3E}">
        <p14:creationId xmlns:p14="http://schemas.microsoft.com/office/powerpoint/2010/main" val="42613690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Microsoft.Azure.Cosmos</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LINQ to SQL API</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Entity Framework</a:t>
            </a:r>
          </a:p>
        </p:txBody>
      </p:sp>
      <p:sp>
        <p:nvSpPr>
          <p:cNvPr id="4" name="Slide Number Placeholder 3"/>
          <p:cNvSpPr>
            <a:spLocks noGrp="1"/>
          </p:cNvSpPr>
          <p:nvPr>
            <p:ph type="sldNum" sz="quarter" idx="5"/>
          </p:nvPr>
        </p:nvSpPr>
        <p:spPr/>
        <p:txBody>
          <a:bodyPr/>
          <a:lstStyle/>
          <a:p>
            <a:fld id="{90829BB6-86E2-44EE-BD25-C50BC2839449}" type="slidenum">
              <a:rPr lang="en-US" smtClean="0"/>
              <a:t>68</a:t>
            </a:fld>
            <a:endParaRPr lang="en-US"/>
          </a:p>
        </p:txBody>
      </p:sp>
    </p:spTree>
    <p:extLst>
      <p:ext uri="{BB962C8B-B14F-4D97-AF65-F5344CB8AC3E}">
        <p14:creationId xmlns:p14="http://schemas.microsoft.com/office/powerpoint/2010/main" val="1626423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Provides a native implementation of the wire protocols directly and efficiently inside Cosmos DB, it allows existing client SDKs, drivers, and tools to intact transparently</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By default, compatible with Mongo version 3.2/3.6 wire protocol</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Any MongoDB client driver that understands these protocol versions should be able to natively connect</a:t>
            </a:r>
          </a:p>
        </p:txBody>
      </p:sp>
      <p:sp>
        <p:nvSpPr>
          <p:cNvPr id="4" name="Slide Number Placeholder 3"/>
          <p:cNvSpPr>
            <a:spLocks noGrp="1"/>
          </p:cNvSpPr>
          <p:nvPr>
            <p:ph type="sldNum" sz="quarter" idx="5"/>
          </p:nvPr>
        </p:nvSpPr>
        <p:spPr/>
        <p:txBody>
          <a:bodyPr/>
          <a:lstStyle/>
          <a:p>
            <a:fld id="{90829BB6-86E2-44EE-BD25-C50BC2839449}" type="slidenum">
              <a:rPr lang="en-US" smtClean="0"/>
              <a:t>70</a:t>
            </a:fld>
            <a:endParaRPr lang="en-US"/>
          </a:p>
        </p:txBody>
      </p:sp>
    </p:spTree>
    <p:extLst>
      <p:ext uri="{BB962C8B-B14F-4D97-AF65-F5344CB8AC3E}">
        <p14:creationId xmlns:p14="http://schemas.microsoft.com/office/powerpoint/2010/main" val="36688685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Easily migrate your application to Cosmos DB while preserving significant portions of your application logic</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Keep your application portable and continue to remain cloud vendor-agnostic</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Get industry leading, financially backed SLAs for the common NoSQL APIs powered by Cosmos DB</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Elastically scale the provisioned throughput and storage based on your need and pay only for the throughput and storage you need – significant cost savings</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Turnkey, global distribution with multi-master replication</a:t>
            </a:r>
          </a:p>
        </p:txBody>
      </p:sp>
      <p:sp>
        <p:nvSpPr>
          <p:cNvPr id="4" name="Slide Number Placeholder 3"/>
          <p:cNvSpPr>
            <a:spLocks noGrp="1"/>
          </p:cNvSpPr>
          <p:nvPr>
            <p:ph type="sldNum" sz="quarter" idx="5"/>
          </p:nvPr>
        </p:nvSpPr>
        <p:spPr/>
        <p:txBody>
          <a:bodyPr/>
          <a:lstStyle/>
          <a:p>
            <a:fld id="{90829BB6-86E2-44EE-BD25-C50BC2839449}" type="slidenum">
              <a:rPr lang="en-US" smtClean="0"/>
              <a:t>71</a:t>
            </a:fld>
            <a:endParaRPr lang="en-US"/>
          </a:p>
        </p:txBody>
      </p:sp>
    </p:spTree>
    <p:extLst>
      <p:ext uri="{BB962C8B-B14F-4D97-AF65-F5344CB8AC3E}">
        <p14:creationId xmlns:p14="http://schemas.microsoft.com/office/powerpoint/2010/main" val="39120483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72</a:t>
            </a:fld>
            <a:endParaRPr lang="en-US"/>
          </a:p>
        </p:txBody>
      </p:sp>
    </p:spTree>
    <p:extLst>
      <p:ext uri="{BB962C8B-B14F-4D97-AF65-F5344CB8AC3E}">
        <p14:creationId xmlns:p14="http://schemas.microsoft.com/office/powerpoint/2010/main" val="37064594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73</a:t>
            </a:fld>
            <a:endParaRPr lang="en-US"/>
          </a:p>
        </p:txBody>
      </p:sp>
    </p:spTree>
    <p:extLst>
      <p:ext uri="{BB962C8B-B14F-4D97-AF65-F5344CB8AC3E}">
        <p14:creationId xmlns:p14="http://schemas.microsoft.com/office/powerpoint/2010/main" val="444603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74</a:t>
            </a:fld>
            <a:endParaRPr lang="en-US"/>
          </a:p>
        </p:txBody>
      </p:sp>
    </p:spTree>
    <p:extLst>
      <p:ext uri="{BB962C8B-B14F-4D97-AF65-F5344CB8AC3E}">
        <p14:creationId xmlns:p14="http://schemas.microsoft.com/office/powerpoint/2010/main" val="692397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75</a:t>
            </a:fld>
            <a:endParaRPr lang="en-US"/>
          </a:p>
        </p:txBody>
      </p:sp>
    </p:spTree>
    <p:extLst>
      <p:ext uri="{BB962C8B-B14F-4D97-AF65-F5344CB8AC3E}">
        <p14:creationId xmlns:p14="http://schemas.microsoft.com/office/powerpoint/2010/main" val="148337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76</a:t>
            </a:fld>
            <a:endParaRPr lang="en-US"/>
          </a:p>
        </p:txBody>
      </p:sp>
    </p:spTree>
    <p:extLst>
      <p:ext uri="{BB962C8B-B14F-4D97-AF65-F5344CB8AC3E}">
        <p14:creationId xmlns:p14="http://schemas.microsoft.com/office/powerpoint/2010/main" val="132869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b="1" dirty="0"/>
              <a:t>Five well-defined consistency models</a:t>
            </a:r>
          </a:p>
        </p:txBody>
      </p:sp>
      <p:sp>
        <p:nvSpPr>
          <p:cNvPr id="4" name="Slide Number Placeholder 3"/>
          <p:cNvSpPr>
            <a:spLocks noGrp="1"/>
          </p:cNvSpPr>
          <p:nvPr>
            <p:ph type="sldNum" sz="quarter" idx="5"/>
          </p:nvPr>
        </p:nvSpPr>
        <p:spPr/>
        <p:txBody>
          <a:bodyPr/>
          <a:lstStyle/>
          <a:p>
            <a:fld id="{90829BB6-86E2-44EE-BD25-C50BC2839449}" type="slidenum">
              <a:rPr lang="en-US" smtClean="0"/>
              <a:t>9</a:t>
            </a:fld>
            <a:endParaRPr lang="en-US"/>
          </a:p>
        </p:txBody>
      </p:sp>
    </p:spTree>
    <p:extLst>
      <p:ext uri="{BB962C8B-B14F-4D97-AF65-F5344CB8AC3E}">
        <p14:creationId xmlns:p14="http://schemas.microsoft.com/office/powerpoint/2010/main" val="4944433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77</a:t>
            </a:fld>
            <a:endParaRPr lang="en-US"/>
          </a:p>
        </p:txBody>
      </p:sp>
    </p:spTree>
    <p:extLst>
      <p:ext uri="{BB962C8B-B14F-4D97-AF65-F5344CB8AC3E}">
        <p14:creationId xmlns:p14="http://schemas.microsoft.com/office/powerpoint/2010/main" val="1869488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u="none" dirty="0"/>
          </a:p>
        </p:txBody>
      </p:sp>
      <p:sp>
        <p:nvSpPr>
          <p:cNvPr id="4" name="Slide Number Placeholder 3"/>
          <p:cNvSpPr>
            <a:spLocks noGrp="1"/>
          </p:cNvSpPr>
          <p:nvPr>
            <p:ph type="sldNum" sz="quarter" idx="5"/>
          </p:nvPr>
        </p:nvSpPr>
        <p:spPr/>
        <p:txBody>
          <a:bodyPr/>
          <a:lstStyle/>
          <a:p>
            <a:fld id="{90829BB6-86E2-44EE-BD25-C50BC2839449}" type="slidenum">
              <a:rPr lang="en-US" smtClean="0"/>
              <a:t>78</a:t>
            </a:fld>
            <a:endParaRPr lang="en-US"/>
          </a:p>
        </p:txBody>
      </p:sp>
    </p:spTree>
    <p:extLst>
      <p:ext uri="{BB962C8B-B14F-4D97-AF65-F5344CB8AC3E}">
        <p14:creationId xmlns:p14="http://schemas.microsoft.com/office/powerpoint/2010/main" val="7194394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80</a:t>
            </a:fld>
            <a:endParaRPr lang="en-US"/>
          </a:p>
        </p:txBody>
      </p:sp>
    </p:spTree>
    <p:extLst>
      <p:ext uri="{BB962C8B-B14F-4D97-AF65-F5344CB8AC3E}">
        <p14:creationId xmlns:p14="http://schemas.microsoft.com/office/powerpoint/2010/main" val="16728406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81</a:t>
            </a:fld>
            <a:endParaRPr lang="en-US"/>
          </a:p>
        </p:txBody>
      </p:sp>
    </p:spTree>
    <p:extLst>
      <p:ext uri="{BB962C8B-B14F-4D97-AF65-F5344CB8AC3E}">
        <p14:creationId xmlns:p14="http://schemas.microsoft.com/office/powerpoint/2010/main" val="980144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a:p>
            <a:pPr marL="0" indent="0">
              <a:lnSpc>
                <a:spcPct val="150000"/>
              </a:lnSpc>
              <a:spcBef>
                <a:spcPts val="800"/>
              </a:spcBef>
              <a:buFont typeface="Arial" panose="020B0604020202020204" pitchFamily="34" charset="0"/>
              <a:buNone/>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82</a:t>
            </a:fld>
            <a:endParaRPr lang="en-US"/>
          </a:p>
        </p:txBody>
      </p:sp>
    </p:spTree>
    <p:extLst>
      <p:ext uri="{BB962C8B-B14F-4D97-AF65-F5344CB8AC3E}">
        <p14:creationId xmlns:p14="http://schemas.microsoft.com/office/powerpoint/2010/main" val="3811257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Notwithstanding the fact that just about anything can be modeled as a graph; that a graph database provides a powerful but novel data modeling technique does not itself provide sufficient justification for replacing a well-established, well-understood data platform; there must also be an immediate and very significant practical benefit.  In the case of graph databases, this motivation exists in the form of a set of use cases and data patterns whose performance improves by one or more orders of magnitude when implemented in a graph, and whose latency is much lower compared to batch processing of aggregates.  On top of this performance benefit, graph databases offer an extremely flexible data model, and mode of delivery aligned with today’s agile software delivery practices.</a:t>
            </a:r>
          </a:p>
          <a:p>
            <a:endParaRPr lang="en-US" sz="1200" i="1" baseline="0" dirty="0">
              <a:latin typeface="Segoe UI" panose="020B0502040204020203" pitchFamily="34" charset="0"/>
              <a:cs typeface="Segoe UI" panose="020B0502040204020203" pitchFamily="34" charset="0"/>
            </a:endParaRPr>
          </a:p>
          <a:p>
            <a:r>
              <a:rPr lang="en-US" sz="1200" b="1" i="0" u="sng" baseline="0" dirty="0">
                <a:latin typeface="Segoe UI" panose="020B0502040204020203" pitchFamily="34" charset="0"/>
                <a:cs typeface="Segoe UI" panose="020B0502040204020203" pitchFamily="34" charset="0"/>
              </a:rPr>
              <a:t>Performance</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One compelling reason for choosing a graph database is the sheer performance increase when dealing with connected data verses relational databases and NOSQL stores.  In contrast to relational databases, where join-intensive query performance deteriorates as the dataset gets bigger, with a graph database performance tends to remain relatively constant, even as the dataset grows.  This is because queries are localized to a portion of the graph.  As a result, the execution time for each query is proportional only to the size of the part of the graph traversed to satisfy that query, rather than the size of the overall graph</a:t>
            </a:r>
            <a:endParaRPr lang="en-US" sz="1200" b="1" i="0" u="sng"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83</a:t>
            </a:fld>
            <a:endParaRPr lang="en-US"/>
          </a:p>
        </p:txBody>
      </p:sp>
    </p:spTree>
    <p:extLst>
      <p:ext uri="{BB962C8B-B14F-4D97-AF65-F5344CB8AC3E}">
        <p14:creationId xmlns:p14="http://schemas.microsoft.com/office/powerpoint/2010/main" val="41912266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baseline="0" dirty="0">
                <a:latin typeface="Segoe UI" panose="020B0502040204020203" pitchFamily="34" charset="0"/>
                <a:cs typeface="Segoe UI" panose="020B0502040204020203" pitchFamily="34" charset="0"/>
              </a:rPr>
              <a:t>Flexibility</a:t>
            </a:r>
            <a:endParaRPr lang="en-US" sz="1200" b="0" i="1"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As developers and data architects, we want to connect data as the domain dictates, thereby allowing structure and schema to emerge in tandem with our growing understanding of the problem space, rather than being imposed upfront, when we know least about the real shape and intricacies of the data.  Graph databases address this want directly.  The graph data model expresses and accommodates business needs in a way that enables IT to </a:t>
            </a:r>
            <a:r>
              <a:rPr lang="en-US" sz="1200" b="0" i="1" u="none" baseline="0" dirty="0">
                <a:latin typeface="Segoe UI" panose="020B0502040204020203" pitchFamily="34" charset="0"/>
                <a:cs typeface="Segoe UI" panose="020B0502040204020203" pitchFamily="34" charset="0"/>
              </a:rPr>
              <a:t>move at the speed of business</a:t>
            </a:r>
            <a:r>
              <a:rPr lang="en-US" sz="1200" b="0" i="0" u="none" baseline="0" dirty="0">
                <a:latin typeface="Segoe UI" panose="020B0502040204020203" pitchFamily="34" charset="0"/>
                <a:cs typeface="Segoe UI" panose="020B0502040204020203" pitchFamily="34" charset="0"/>
              </a:rPr>
              <a:t>.</a:t>
            </a:r>
            <a:endParaRPr lang="en-US" sz="1200" b="1" i="0" u="sng"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84</a:t>
            </a:fld>
            <a:endParaRPr lang="en-US"/>
          </a:p>
        </p:txBody>
      </p:sp>
    </p:spTree>
    <p:extLst>
      <p:ext uri="{BB962C8B-B14F-4D97-AF65-F5344CB8AC3E}">
        <p14:creationId xmlns:p14="http://schemas.microsoft.com/office/powerpoint/2010/main" val="5604942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baseline="0" dirty="0">
                <a:latin typeface="Segoe UI" panose="020B0502040204020203" pitchFamily="34" charset="0"/>
                <a:cs typeface="Segoe UI" panose="020B0502040204020203" pitchFamily="34" charset="0"/>
              </a:rPr>
              <a:t>Agility</a:t>
            </a:r>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We want to be able to evolve our data model in step with the rest of our application, using a technology aligned with today’s incremental and iterative software delivery practices.  Modern graph databases equip us to perform frictionless development and graceful system maintenance.  In particular, the schema-free nature of the graph data model, coupled with the testable nature of the graph database’s API and query language, empower us to evolve an application in a controlled manner.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At the same time, precisely because they are schema free, graph databases lack the kind of schema-oriented data governance mechanisms we are familiar with in the relational world.  But this is not a risk; rather it calls forth a far more visible and actionable kind of governance.  Governance is typically applied in a programmatic fashion, using tests to drive out the data model and queries, as well as assert the business rules that depend upon the graph.</a:t>
            </a:r>
            <a:endParaRPr lang="en-US" sz="1200" b="1" i="0" u="sng"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85</a:t>
            </a:fld>
            <a:endParaRPr lang="en-US"/>
          </a:p>
        </p:txBody>
      </p:sp>
    </p:spTree>
    <p:extLst>
      <p:ext uri="{BB962C8B-B14F-4D97-AF65-F5344CB8AC3E}">
        <p14:creationId xmlns:p14="http://schemas.microsoft.com/office/powerpoint/2010/main" val="3938917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86</a:t>
            </a:fld>
            <a:endParaRPr lang="en-US"/>
          </a:p>
        </p:txBody>
      </p:sp>
    </p:spTree>
    <p:extLst>
      <p:ext uri="{BB962C8B-B14F-4D97-AF65-F5344CB8AC3E}">
        <p14:creationId xmlns:p14="http://schemas.microsoft.com/office/powerpoint/2010/main" val="3922171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87</a:t>
            </a:fld>
            <a:endParaRPr lang="en-US"/>
          </a:p>
        </p:txBody>
      </p:sp>
    </p:spTree>
    <p:extLst>
      <p:ext uri="{BB962C8B-B14F-4D97-AF65-F5344CB8AC3E}">
        <p14:creationId xmlns:p14="http://schemas.microsoft.com/office/powerpoint/2010/main" val="222222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Strong; Bounded Staleness; Session; Consistent Prefix; Eventual</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10</a:t>
            </a:fld>
            <a:endParaRPr lang="en-US"/>
          </a:p>
        </p:txBody>
      </p:sp>
    </p:spTree>
    <p:extLst>
      <p:ext uri="{BB962C8B-B14F-4D97-AF65-F5344CB8AC3E}">
        <p14:creationId xmlns:p14="http://schemas.microsoft.com/office/powerpoint/2010/main" val="25000498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88</a:t>
            </a:fld>
            <a:endParaRPr lang="en-US"/>
          </a:p>
        </p:txBody>
      </p:sp>
    </p:spTree>
    <p:extLst>
      <p:ext uri="{BB962C8B-B14F-4D97-AF65-F5344CB8AC3E}">
        <p14:creationId xmlns:p14="http://schemas.microsoft.com/office/powerpoint/2010/main" val="838937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89</a:t>
            </a:fld>
            <a:endParaRPr lang="en-US"/>
          </a:p>
        </p:txBody>
      </p:sp>
    </p:spTree>
    <p:extLst>
      <p:ext uri="{BB962C8B-B14F-4D97-AF65-F5344CB8AC3E}">
        <p14:creationId xmlns:p14="http://schemas.microsoft.com/office/powerpoint/2010/main" val="29130131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90</a:t>
            </a:fld>
            <a:endParaRPr lang="en-US"/>
          </a:p>
        </p:txBody>
      </p:sp>
    </p:spTree>
    <p:extLst>
      <p:ext uri="{BB962C8B-B14F-4D97-AF65-F5344CB8AC3E}">
        <p14:creationId xmlns:p14="http://schemas.microsoft.com/office/powerpoint/2010/main" val="20394776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91</a:t>
            </a:fld>
            <a:endParaRPr lang="en-US"/>
          </a:p>
        </p:txBody>
      </p:sp>
    </p:spTree>
    <p:extLst>
      <p:ext uri="{BB962C8B-B14F-4D97-AF65-F5344CB8AC3E}">
        <p14:creationId xmlns:p14="http://schemas.microsoft.com/office/powerpoint/2010/main" val="20305952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92</a:t>
            </a:fld>
            <a:endParaRPr lang="en-US"/>
          </a:p>
        </p:txBody>
      </p:sp>
    </p:spTree>
    <p:extLst>
      <p:ext uri="{BB962C8B-B14F-4D97-AF65-F5344CB8AC3E}">
        <p14:creationId xmlns:p14="http://schemas.microsoft.com/office/powerpoint/2010/main" val="25105964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93</a:t>
            </a:fld>
            <a:endParaRPr lang="en-US"/>
          </a:p>
        </p:txBody>
      </p:sp>
    </p:spTree>
    <p:extLst>
      <p:ext uri="{BB962C8B-B14F-4D97-AF65-F5344CB8AC3E}">
        <p14:creationId xmlns:p14="http://schemas.microsoft.com/office/powerpoint/2010/main" val="8128936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Gremlin.Net</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Community API (</a:t>
            </a:r>
            <a:r>
              <a:rPr lang="en-US" altLang="zh-CN" sz="2800" dirty="0" err="1">
                <a:solidFill>
                  <a:srgbClr val="F9F9F9"/>
                </a:solidFill>
                <a:ea typeface="Lato Light" panose="020F0502020204030203" pitchFamily="34" charset="0"/>
                <a:cs typeface="Lato Light" panose="020F0502020204030203" pitchFamily="34" charset="0"/>
              </a:rPr>
              <a:t>Gremlin.Net.CosmosDb</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SQL API</a:t>
            </a:r>
          </a:p>
        </p:txBody>
      </p:sp>
      <p:sp>
        <p:nvSpPr>
          <p:cNvPr id="4" name="Slide Number Placeholder 3"/>
          <p:cNvSpPr>
            <a:spLocks noGrp="1"/>
          </p:cNvSpPr>
          <p:nvPr>
            <p:ph type="sldNum" sz="quarter" idx="5"/>
          </p:nvPr>
        </p:nvSpPr>
        <p:spPr/>
        <p:txBody>
          <a:bodyPr/>
          <a:lstStyle/>
          <a:p>
            <a:fld id="{90829BB6-86E2-44EE-BD25-C50BC2839449}" type="slidenum">
              <a:rPr lang="en-US" smtClean="0"/>
              <a:t>94</a:t>
            </a:fld>
            <a:endParaRPr lang="en-US"/>
          </a:p>
        </p:txBody>
      </p:sp>
    </p:spTree>
    <p:extLst>
      <p:ext uri="{BB962C8B-B14F-4D97-AF65-F5344CB8AC3E}">
        <p14:creationId xmlns:p14="http://schemas.microsoft.com/office/powerpoint/2010/main" val="12351471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Open-source, distributed, wide column store, NoSQL database</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Designed to handle large amounts of data</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Uses many commodity servers, providing high availability</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Developed to power the Facebook inbox search feature</a:t>
            </a:r>
          </a:p>
          <a:p>
            <a:pPr marL="171450" indent="-171450">
              <a:lnSpc>
                <a:spcPct val="150000"/>
              </a:lnSpc>
              <a:spcBef>
                <a:spcPts val="800"/>
              </a:spcBef>
              <a:buFont typeface="Arial" panose="020B0604020202020204" pitchFamily="34" charset="0"/>
              <a:buChar char="•"/>
            </a:pPr>
            <a:endParaRPr lang="en-US" altLang="zh-CN" sz="1200" dirty="0">
              <a:solidFill>
                <a:srgbClr val="F9F9F9"/>
              </a:solidFill>
              <a:ea typeface="Lato Light" panose="020F0502020204030203" pitchFamily="34" charset="0"/>
              <a:cs typeface="Lato Light" panose="020F0502020204030203" pitchFamily="34" charset="0"/>
            </a:endParaRPr>
          </a:p>
          <a:p>
            <a:pPr marL="0" indent="0">
              <a:buFont typeface="Arial" panose="020B0604020202020204" pitchFamily="34" charset="0"/>
              <a:buNone/>
            </a:pPr>
            <a:r>
              <a:rPr lang="en-US" sz="1200" b="0" u="none" dirty="0"/>
              <a:t>Apache Cassandra is a free and open-sourced, distributed, wide column store, NoSQL database management system designed to handle large amounts of data across many commodity servers, providing high availability with no single point of failure.</a:t>
            </a:r>
          </a:p>
          <a:p>
            <a:pPr marL="0" indent="0">
              <a:buFont typeface="Arial" panose="020B0604020202020204" pitchFamily="34" charset="0"/>
              <a:buNone/>
            </a:pPr>
            <a:endParaRPr lang="en-US" sz="1200" b="0" u="none" dirty="0"/>
          </a:p>
          <a:p>
            <a:pPr marL="0" indent="0">
              <a:buFont typeface="Arial" panose="020B0604020202020204" pitchFamily="34" charset="0"/>
              <a:buNone/>
            </a:pPr>
            <a:r>
              <a:rPr lang="en-US" sz="1200" b="0" u="none" dirty="0"/>
              <a:t>Wide column store – uses tables, rows, and columns, but unlike a relational database, the names and formats of the columns can very from row to row in the same table. – can be interpreted as a two-dimensioned key-value store</a:t>
            </a:r>
          </a:p>
        </p:txBody>
      </p:sp>
      <p:sp>
        <p:nvSpPr>
          <p:cNvPr id="4" name="Slide Number Placeholder 3"/>
          <p:cNvSpPr>
            <a:spLocks noGrp="1"/>
          </p:cNvSpPr>
          <p:nvPr>
            <p:ph type="sldNum" sz="quarter" idx="5"/>
          </p:nvPr>
        </p:nvSpPr>
        <p:spPr/>
        <p:txBody>
          <a:bodyPr/>
          <a:lstStyle/>
          <a:p>
            <a:fld id="{90829BB6-86E2-44EE-BD25-C50BC2839449}" type="slidenum">
              <a:rPr lang="en-US" smtClean="0"/>
              <a:t>96</a:t>
            </a:fld>
            <a:endParaRPr lang="en-US"/>
          </a:p>
        </p:txBody>
      </p:sp>
    </p:spTree>
    <p:extLst>
      <p:ext uri="{BB962C8B-B14F-4D97-AF65-F5344CB8AC3E}">
        <p14:creationId xmlns:p14="http://schemas.microsoft.com/office/powerpoint/2010/main" val="27148932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97</a:t>
            </a:fld>
            <a:endParaRPr lang="en-US"/>
          </a:p>
        </p:txBody>
      </p:sp>
    </p:spTree>
    <p:extLst>
      <p:ext uri="{BB962C8B-B14F-4D97-AF65-F5344CB8AC3E}">
        <p14:creationId xmlns:p14="http://schemas.microsoft.com/office/powerpoint/2010/main" val="7676269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98</a:t>
            </a:fld>
            <a:endParaRPr lang="en-US"/>
          </a:p>
        </p:txBody>
      </p:sp>
    </p:spTree>
    <p:extLst>
      <p:ext uri="{BB962C8B-B14F-4D97-AF65-F5344CB8AC3E}">
        <p14:creationId xmlns:p14="http://schemas.microsoft.com/office/powerpoint/2010/main" val="17544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Strong</a:t>
            </a:r>
            <a:endParaRPr lang="en-US" b="1" u="none" dirty="0"/>
          </a:p>
          <a:p>
            <a:pPr marL="171450" indent="-171450">
              <a:buFont typeface="Arial" panose="020B0604020202020204" pitchFamily="34" charset="0"/>
              <a:buChar char="•"/>
            </a:pPr>
            <a:r>
              <a:rPr lang="en-US" b="0" u="none" dirty="0"/>
              <a:t>Strong Consistency provides the most predictable and intuitive programming model.  When you configure your account with strong consistency level, Azure Cosmos DB provides linearizability guarantee.</a:t>
            </a:r>
          </a:p>
          <a:p>
            <a:pPr marL="171450" indent="-171450">
              <a:buFont typeface="Arial" panose="020B0604020202020204" pitchFamily="34" charset="0"/>
              <a:buChar char="•"/>
            </a:pPr>
            <a:r>
              <a:rPr lang="en-US" b="0" u="none" dirty="0"/>
              <a:t>This means that reads are guaranteed to see the most recent write.</a:t>
            </a:r>
          </a:p>
          <a:p>
            <a:pPr marL="171450" indent="-171450">
              <a:buFont typeface="Arial" panose="020B0604020202020204" pitchFamily="34" charset="0"/>
              <a:buChar char="•"/>
            </a:pPr>
            <a:r>
              <a:rPr lang="en-US" b="0" u="none" dirty="0"/>
              <a:t>Offers a linearizability guarantee</a:t>
            </a:r>
          </a:p>
          <a:p>
            <a:pPr marL="171450" indent="-171450">
              <a:buFont typeface="Arial" panose="020B0604020202020204" pitchFamily="34" charset="0"/>
              <a:buChar char="•"/>
            </a:pPr>
            <a:r>
              <a:rPr lang="en-US" b="0" u="none" dirty="0"/>
              <a:t>Reads are guaranteed to return the most recent committed version of an item</a:t>
            </a:r>
          </a:p>
          <a:p>
            <a:pPr marL="171450" indent="-171450">
              <a:buFont typeface="Arial" panose="020B0604020202020204" pitchFamily="34" charset="0"/>
              <a:buChar char="•"/>
            </a:pPr>
            <a:r>
              <a:rPr lang="en-US" b="0" u="none" dirty="0"/>
              <a:t>Client never sees an uncommitted or partial write</a:t>
            </a:r>
          </a:p>
          <a:p>
            <a:pPr marL="171450" indent="-171450">
              <a:buFont typeface="Arial" panose="020B0604020202020204" pitchFamily="34" charset="0"/>
              <a:buChar char="•"/>
            </a:pPr>
            <a:r>
              <a:rPr lang="en-US" b="0" u="none" dirty="0"/>
              <a:t>Users are always guaranteed to read the latest committed write.</a:t>
            </a:r>
            <a:endParaRPr lang="en-US" dirty="0"/>
          </a:p>
        </p:txBody>
      </p:sp>
      <p:sp>
        <p:nvSpPr>
          <p:cNvPr id="4" name="Slide Number Placeholder 3"/>
          <p:cNvSpPr>
            <a:spLocks noGrp="1"/>
          </p:cNvSpPr>
          <p:nvPr>
            <p:ph type="sldNum" sz="quarter" idx="5"/>
          </p:nvPr>
        </p:nvSpPr>
        <p:spPr/>
        <p:txBody>
          <a:bodyPr/>
          <a:lstStyle/>
          <a:p>
            <a:fld id="{90829BB6-86E2-44EE-BD25-C50BC2839449}" type="slidenum">
              <a:rPr lang="en-US" smtClean="0"/>
              <a:t>11</a:t>
            </a:fld>
            <a:endParaRPr lang="en-US"/>
          </a:p>
        </p:txBody>
      </p:sp>
    </p:spTree>
    <p:extLst>
      <p:ext uri="{BB962C8B-B14F-4D97-AF65-F5344CB8AC3E}">
        <p14:creationId xmlns:p14="http://schemas.microsoft.com/office/powerpoint/2010/main" val="2932348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99</a:t>
            </a:fld>
            <a:endParaRPr lang="en-US"/>
          </a:p>
        </p:txBody>
      </p:sp>
    </p:spTree>
    <p:extLst>
      <p:ext uri="{BB962C8B-B14F-4D97-AF65-F5344CB8AC3E}">
        <p14:creationId xmlns:p14="http://schemas.microsoft.com/office/powerpoint/2010/main" val="28450357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100</a:t>
            </a:fld>
            <a:endParaRPr lang="en-US"/>
          </a:p>
        </p:txBody>
      </p:sp>
    </p:spTree>
    <p:extLst>
      <p:ext uri="{BB962C8B-B14F-4D97-AF65-F5344CB8AC3E}">
        <p14:creationId xmlns:p14="http://schemas.microsoft.com/office/powerpoint/2010/main" val="1751920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r>
              <a:rPr lang="en-US" altLang="zh-CN" sz="1200" dirty="0">
                <a:solidFill>
                  <a:srgbClr val="F9F9F9"/>
                </a:solidFill>
                <a:ea typeface="Lato Light" panose="020F0502020204030203" pitchFamily="34" charset="0"/>
                <a:cs typeface="Lato Light" panose="020F0502020204030203" pitchFamily="34" charset="0"/>
              </a:rPr>
              <a:t>Highly hierarchical data</a:t>
            </a:r>
          </a:p>
        </p:txBody>
      </p:sp>
      <p:sp>
        <p:nvSpPr>
          <p:cNvPr id="4" name="Slide Number Placeholder 3"/>
          <p:cNvSpPr>
            <a:spLocks noGrp="1"/>
          </p:cNvSpPr>
          <p:nvPr>
            <p:ph type="sldNum" sz="quarter" idx="5"/>
          </p:nvPr>
        </p:nvSpPr>
        <p:spPr/>
        <p:txBody>
          <a:bodyPr/>
          <a:lstStyle/>
          <a:p>
            <a:fld id="{90829BB6-86E2-44EE-BD25-C50BC2839449}" type="slidenum">
              <a:rPr lang="en-US" smtClean="0"/>
              <a:t>101</a:t>
            </a:fld>
            <a:endParaRPr lang="en-US"/>
          </a:p>
        </p:txBody>
      </p:sp>
    </p:spTree>
    <p:extLst>
      <p:ext uri="{BB962C8B-B14F-4D97-AF65-F5344CB8AC3E}">
        <p14:creationId xmlns:p14="http://schemas.microsoft.com/office/powerpoint/2010/main" val="1956607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API (using </a:t>
            </a:r>
            <a:r>
              <a:rPr lang="en-US" altLang="zh-CN" sz="1200" dirty="0" err="1">
                <a:solidFill>
                  <a:srgbClr val="F9F9F9"/>
                </a:solidFill>
                <a:ea typeface="Lato Light" panose="020F0502020204030203" pitchFamily="34" charset="0"/>
                <a:cs typeface="Lato Light" panose="020F0502020204030203" pitchFamily="34" charset="0"/>
              </a:rPr>
              <a:t>CassandraCSharpDriver</a:t>
            </a:r>
            <a:r>
              <a:rPr lang="en-US" altLang="zh-CN" sz="12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Cassandra Query Language (CQL)</a:t>
            </a:r>
          </a:p>
          <a:p>
            <a:pPr marL="171450" indent="-171450">
              <a:lnSpc>
                <a:spcPct val="150000"/>
              </a:lnSpc>
              <a:spcBef>
                <a:spcPts val="800"/>
              </a:spcBef>
              <a:buFont typeface="Arial" panose="020B0604020202020204" pitchFamily="34" charset="0"/>
              <a:buChar char="•"/>
            </a:pPr>
            <a:r>
              <a:rPr lang="en-US" altLang="zh-CN" sz="1200" dirty="0">
                <a:solidFill>
                  <a:srgbClr val="F9F9F9"/>
                </a:solidFill>
                <a:ea typeface="Lato Light" panose="020F0502020204030203" pitchFamily="34" charset="0"/>
                <a:cs typeface="Lato Light" panose="020F0502020204030203" pitchFamily="34" charset="0"/>
              </a:rPr>
              <a:t>Cassandra-based tools (like </a:t>
            </a:r>
            <a:r>
              <a:rPr lang="en-US" altLang="zh-CN" sz="1200" dirty="0" err="1">
                <a:solidFill>
                  <a:srgbClr val="F9F9F9"/>
                </a:solidFill>
                <a:ea typeface="Lato Light" panose="020F0502020204030203" pitchFamily="34" charset="0"/>
                <a:cs typeface="Lato Light" panose="020F0502020204030203" pitchFamily="34" charset="0"/>
              </a:rPr>
              <a:t>cqlsh</a:t>
            </a:r>
            <a:r>
              <a:rPr lang="en-US" altLang="zh-CN" sz="1200" dirty="0">
                <a:solidFill>
                  <a:srgbClr val="F9F9F9"/>
                </a:solidFill>
                <a:ea typeface="Lato Light" panose="020F0502020204030203" pitchFamily="34" charset="0"/>
                <a:cs typeface="Lato Light" panose="020F0502020204030203" pitchFamily="34" charset="0"/>
              </a:rPr>
              <a:t>)</a:t>
            </a:r>
          </a:p>
        </p:txBody>
      </p:sp>
      <p:sp>
        <p:nvSpPr>
          <p:cNvPr id="4" name="Slide Number Placeholder 3"/>
          <p:cNvSpPr>
            <a:spLocks noGrp="1"/>
          </p:cNvSpPr>
          <p:nvPr>
            <p:ph type="sldNum" sz="quarter" idx="5"/>
          </p:nvPr>
        </p:nvSpPr>
        <p:spPr/>
        <p:txBody>
          <a:bodyPr/>
          <a:lstStyle/>
          <a:p>
            <a:fld id="{90829BB6-86E2-44EE-BD25-C50BC2839449}" type="slidenum">
              <a:rPr lang="en-US" smtClean="0"/>
              <a:t>102</a:t>
            </a:fld>
            <a:endParaRPr lang="en-US"/>
          </a:p>
        </p:txBody>
      </p:sp>
    </p:spTree>
    <p:extLst>
      <p:ext uri="{BB962C8B-B14F-4D97-AF65-F5344CB8AC3E}">
        <p14:creationId xmlns:p14="http://schemas.microsoft.com/office/powerpoint/2010/main" val="42055515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u="none" dirty="0"/>
              <a:t>Common uses:</a:t>
            </a:r>
          </a:p>
          <a:p>
            <a:pPr marL="0" indent="0">
              <a:buFont typeface="Arial" panose="020B0604020202020204" pitchFamily="34" charset="0"/>
              <a:buNone/>
            </a:pPr>
            <a:endParaRPr lang="en-US" sz="1200" b="0" u="none" dirty="0"/>
          </a:p>
          <a:p>
            <a:pPr marL="171450" indent="-171450">
              <a:buFont typeface="Arial" panose="020B0604020202020204" pitchFamily="34" charset="0"/>
              <a:buChar char="•"/>
            </a:pPr>
            <a:r>
              <a:rPr lang="en-US" sz="1200" b="0" u="none" dirty="0"/>
              <a:t>Storing TBs of structured data capable of serving web scale applications</a:t>
            </a:r>
          </a:p>
          <a:p>
            <a:pPr marL="171450" indent="-171450">
              <a:buFont typeface="Arial" panose="020B0604020202020204" pitchFamily="34" charset="0"/>
              <a:buChar char="•"/>
            </a:pPr>
            <a:r>
              <a:rPr lang="en-US" sz="1200" b="0" u="none" dirty="0"/>
              <a:t>Storing datasets that do not require complex joins, foreign keys, or stored procedures and be denormalized for fast access</a:t>
            </a:r>
          </a:p>
          <a:p>
            <a:pPr marL="171450" indent="-171450">
              <a:buFont typeface="Arial" panose="020B0604020202020204" pitchFamily="34" charset="0"/>
              <a:buChar char="•"/>
            </a:pPr>
            <a:r>
              <a:rPr lang="en-US" sz="1200" b="0" u="none" dirty="0"/>
              <a:t>Quickly querying data using a clustered index</a:t>
            </a:r>
          </a:p>
          <a:p>
            <a:pPr marL="171450" indent="-171450">
              <a:buFont typeface="Arial" panose="020B0604020202020204" pitchFamily="34" charset="0"/>
              <a:buChar char="•"/>
            </a:pPr>
            <a:r>
              <a:rPr lang="en-US" sz="1200" b="0" u="none" dirty="0"/>
              <a:t>Accessing data using the OData protocol and LINQ queries</a:t>
            </a:r>
          </a:p>
        </p:txBody>
      </p:sp>
      <p:sp>
        <p:nvSpPr>
          <p:cNvPr id="4" name="Slide Number Placeholder 3"/>
          <p:cNvSpPr>
            <a:spLocks noGrp="1"/>
          </p:cNvSpPr>
          <p:nvPr>
            <p:ph type="sldNum" sz="quarter" idx="5"/>
          </p:nvPr>
        </p:nvSpPr>
        <p:spPr/>
        <p:txBody>
          <a:bodyPr/>
          <a:lstStyle/>
          <a:p>
            <a:fld id="{90829BB6-86E2-44EE-BD25-C50BC2839449}" type="slidenum">
              <a:rPr lang="en-US" smtClean="0"/>
              <a:t>104</a:t>
            </a:fld>
            <a:endParaRPr lang="en-US"/>
          </a:p>
        </p:txBody>
      </p:sp>
    </p:spTree>
    <p:extLst>
      <p:ext uri="{BB962C8B-B14F-4D97-AF65-F5344CB8AC3E}">
        <p14:creationId xmlns:p14="http://schemas.microsoft.com/office/powerpoint/2010/main" val="2972800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105</a:t>
            </a:fld>
            <a:endParaRPr lang="en-US"/>
          </a:p>
        </p:txBody>
      </p:sp>
    </p:spTree>
    <p:extLst>
      <p:ext uri="{BB962C8B-B14F-4D97-AF65-F5344CB8AC3E}">
        <p14:creationId xmlns:p14="http://schemas.microsoft.com/office/powerpoint/2010/main" val="15568591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106</a:t>
            </a:fld>
            <a:endParaRPr lang="en-US"/>
          </a:p>
        </p:txBody>
      </p:sp>
    </p:spTree>
    <p:extLst>
      <p:ext uri="{BB962C8B-B14F-4D97-AF65-F5344CB8AC3E}">
        <p14:creationId xmlns:p14="http://schemas.microsoft.com/office/powerpoint/2010/main" val="5209302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107</a:t>
            </a:fld>
            <a:endParaRPr lang="en-US"/>
          </a:p>
        </p:txBody>
      </p:sp>
    </p:spTree>
    <p:extLst>
      <p:ext uri="{BB962C8B-B14F-4D97-AF65-F5344CB8AC3E}">
        <p14:creationId xmlns:p14="http://schemas.microsoft.com/office/powerpoint/2010/main" val="38348448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108</a:t>
            </a:fld>
            <a:endParaRPr lang="en-US"/>
          </a:p>
        </p:txBody>
      </p:sp>
    </p:spTree>
    <p:extLst>
      <p:ext uri="{BB962C8B-B14F-4D97-AF65-F5344CB8AC3E}">
        <p14:creationId xmlns:p14="http://schemas.microsoft.com/office/powerpoint/2010/main" val="17902188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spcBef>
                <a:spcPts val="800"/>
              </a:spcBef>
            </a:pPr>
            <a:endParaRPr lang="en-US" altLang="zh-CN" sz="1200" dirty="0">
              <a:solidFill>
                <a:srgbClr val="F9F9F9"/>
              </a:solidFill>
              <a:ea typeface="Lato Light" panose="020F0502020204030203" pitchFamily="34" charset="0"/>
              <a:cs typeface="Lato Light" panose="020F0502020204030203" pitchFamily="34" charset="0"/>
            </a:endParaRPr>
          </a:p>
        </p:txBody>
      </p:sp>
      <p:sp>
        <p:nvSpPr>
          <p:cNvPr id="4" name="Slide Number Placeholder 3"/>
          <p:cNvSpPr>
            <a:spLocks noGrp="1"/>
          </p:cNvSpPr>
          <p:nvPr>
            <p:ph type="sldNum" sz="quarter" idx="5"/>
          </p:nvPr>
        </p:nvSpPr>
        <p:spPr/>
        <p:txBody>
          <a:bodyPr/>
          <a:lstStyle/>
          <a:p>
            <a:fld id="{90829BB6-86E2-44EE-BD25-C50BC2839449}" type="slidenum">
              <a:rPr lang="en-US" smtClean="0"/>
              <a:t>109</a:t>
            </a:fld>
            <a:endParaRPr lang="en-US"/>
          </a:p>
        </p:txBody>
      </p:sp>
    </p:spTree>
    <p:extLst>
      <p:ext uri="{BB962C8B-B14F-4D97-AF65-F5344CB8AC3E}">
        <p14:creationId xmlns:p14="http://schemas.microsoft.com/office/powerpoint/2010/main" val="204374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45000">
              <a:srgbClr val="69FFFF"/>
            </a:gs>
            <a:gs pos="100000">
              <a:srgbClr val="017574"/>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EAF7A-89F9-4F18-850F-3FAE004F120C}"/>
              </a:ext>
            </a:extLst>
          </p:cNvPr>
          <p:cNvSpPr>
            <a:spLocks noGrp="1"/>
          </p:cNvSpPr>
          <p:nvPr>
            <p:ph type="ctrTitle"/>
          </p:nvPr>
        </p:nvSpPr>
        <p:spPr>
          <a:xfrm>
            <a:off x="1524000" y="2068945"/>
            <a:ext cx="9144000" cy="2147611"/>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3D11DC1-47EF-4529-A113-ECE7B16E9116}"/>
              </a:ext>
            </a:extLst>
          </p:cNvPr>
          <p:cNvSpPr>
            <a:spLocks noGrp="1"/>
          </p:cNvSpPr>
          <p:nvPr>
            <p:ph type="subTitle" idx="1"/>
          </p:nvPr>
        </p:nvSpPr>
        <p:spPr>
          <a:xfrm>
            <a:off x="1524000" y="4373972"/>
            <a:ext cx="9144000" cy="5943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15157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7452-6DD9-4005-A172-83D4A3D039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BC3AC2-CB55-479A-BC91-C58694BE7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A83D231-AEB9-4298-8310-6C9DDA181799}"/>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4266729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371579-8F93-4596-8169-C8334D3E05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013702-2923-407E-A4E4-A3F3E1512F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BEB4B61-B790-4482-B8D0-80712D85F1AF}"/>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362512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45000">
              <a:srgbClr val="69FFFF"/>
            </a:gs>
            <a:gs pos="100000">
              <a:srgbClr val="017574"/>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60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30000">
              <a:srgbClr val="69FFFF"/>
            </a:gs>
            <a:gs pos="100000">
              <a:srgbClr val="0175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C71E-1CCF-49D8-85C5-5114B4EB6F86}"/>
              </a:ext>
            </a:extLst>
          </p:cNvPr>
          <p:cNvSpPr>
            <a:spLocks noGrp="1"/>
          </p:cNvSpPr>
          <p:nvPr>
            <p:ph type="title"/>
          </p:nvPr>
        </p:nvSpPr>
        <p:spPr>
          <a:xfrm>
            <a:off x="190500" y="136525"/>
            <a:ext cx="11658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CCEED5-4CA0-4B86-84F6-069D2F0D1392}"/>
              </a:ext>
            </a:extLst>
          </p:cNvPr>
          <p:cNvSpPr>
            <a:spLocks noGrp="1"/>
          </p:cNvSpPr>
          <p:nvPr>
            <p:ph idx="1"/>
          </p:nvPr>
        </p:nvSpPr>
        <p:spPr>
          <a:xfrm>
            <a:off x="190500" y="1625600"/>
            <a:ext cx="11658600" cy="455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AA8303E-0C0D-4C04-8D1A-858FC5371A16}"/>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814908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F17C-6ED8-4C4B-B415-198AB354F7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60A4F6-6352-4BB6-8051-FCFA363333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A545C5A2-50E4-400B-9908-2118140AE2EB}"/>
              </a:ext>
            </a:extLst>
          </p:cNvPr>
          <p:cNvSpPr>
            <a:spLocks noGrp="1"/>
          </p:cNvSpPr>
          <p:nvPr>
            <p:ph type="ftr" sz="quarter" idx="11"/>
          </p:nvPr>
        </p:nvSpPr>
        <p:spPr>
          <a:xfrm>
            <a:off x="4038600" y="6356350"/>
            <a:ext cx="4114800" cy="365125"/>
          </a:xfrm>
          <a:prstGeom prst="rect">
            <a:avLst/>
          </a:prstGeom>
        </p:spPr>
        <p:txBody>
          <a:bodyPr/>
          <a:lstStyle>
            <a:lvl1pPr algn="ctr">
              <a:defRPr/>
            </a:lvl1pPr>
          </a:lstStyle>
          <a:p>
            <a:r>
              <a:rPr lang="en-US" dirty="0"/>
              <a:t>The Hitchhiker’s Guild to the Cosmos</a:t>
            </a:r>
          </a:p>
        </p:txBody>
      </p:sp>
    </p:spTree>
    <p:extLst>
      <p:ext uri="{BB962C8B-B14F-4D97-AF65-F5344CB8AC3E}">
        <p14:creationId xmlns:p14="http://schemas.microsoft.com/office/powerpoint/2010/main" val="282075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8EE70-978F-48AE-B110-A22B89657BF0}"/>
              </a:ext>
            </a:extLst>
          </p:cNvPr>
          <p:cNvSpPr>
            <a:spLocks noGrp="1"/>
          </p:cNvSpPr>
          <p:nvPr>
            <p:ph sz="half" idx="1"/>
          </p:nvPr>
        </p:nvSpPr>
        <p:spPr>
          <a:xfrm>
            <a:off x="190500" y="1825625"/>
            <a:ext cx="5499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762A2C-5D75-4165-9E56-29196FD525CB}"/>
              </a:ext>
            </a:extLst>
          </p:cNvPr>
          <p:cNvSpPr>
            <a:spLocks noGrp="1"/>
          </p:cNvSpPr>
          <p:nvPr>
            <p:ph sz="half" idx="2"/>
          </p:nvPr>
        </p:nvSpPr>
        <p:spPr>
          <a:xfrm>
            <a:off x="6096000" y="1825625"/>
            <a:ext cx="5753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75D106E-BD73-45DE-8109-1C254F565D1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8" name="Title 1">
            <a:extLst>
              <a:ext uri="{FF2B5EF4-FFF2-40B4-BE49-F238E27FC236}">
                <a16:creationId xmlns:a16="http://schemas.microsoft.com/office/drawing/2014/main" id="{8E41E194-34D6-4957-8610-99F2C2895924}"/>
              </a:ext>
            </a:extLst>
          </p:cNvPr>
          <p:cNvSpPr txBox="1">
            <a:spLocks/>
          </p:cNvSpPr>
          <p:nvPr userDrawn="1"/>
        </p:nvSpPr>
        <p:spPr>
          <a:xfrm>
            <a:off x="190500" y="136525"/>
            <a:ext cx="11658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a:t>Click to edit Master title style</a:t>
            </a:r>
          </a:p>
        </p:txBody>
      </p:sp>
    </p:spTree>
    <p:extLst>
      <p:ext uri="{BB962C8B-B14F-4D97-AF65-F5344CB8AC3E}">
        <p14:creationId xmlns:p14="http://schemas.microsoft.com/office/powerpoint/2010/main" val="1751146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194965-36F6-4DB3-80CB-3B085AB63D08}"/>
              </a:ext>
            </a:extLst>
          </p:cNvPr>
          <p:cNvSpPr>
            <a:spLocks noGrp="1"/>
          </p:cNvSpPr>
          <p:nvPr>
            <p:ph type="body" idx="1"/>
          </p:nvPr>
        </p:nvSpPr>
        <p:spPr>
          <a:xfrm>
            <a:off x="190500" y="1462088"/>
            <a:ext cx="549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903261C2-D8EE-4153-83DC-E71C7A39DA3A}"/>
              </a:ext>
            </a:extLst>
          </p:cNvPr>
          <p:cNvSpPr>
            <a:spLocks noGrp="1"/>
          </p:cNvSpPr>
          <p:nvPr>
            <p:ph type="body" sz="quarter" idx="3"/>
          </p:nvPr>
        </p:nvSpPr>
        <p:spPr>
          <a:xfrm>
            <a:off x="6172200" y="1455739"/>
            <a:ext cx="56769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7">
            <a:extLst>
              <a:ext uri="{FF2B5EF4-FFF2-40B4-BE49-F238E27FC236}">
                <a16:creationId xmlns:a16="http://schemas.microsoft.com/office/drawing/2014/main" id="{2B40CD94-8D29-47B7-8BA8-639D80F5D15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10" name="Title 1">
            <a:extLst>
              <a:ext uri="{FF2B5EF4-FFF2-40B4-BE49-F238E27FC236}">
                <a16:creationId xmlns:a16="http://schemas.microsoft.com/office/drawing/2014/main" id="{89ABEDE4-5631-4A73-8C8C-CD797BD85E7A}"/>
              </a:ext>
            </a:extLst>
          </p:cNvPr>
          <p:cNvSpPr txBox="1">
            <a:spLocks/>
          </p:cNvSpPr>
          <p:nvPr userDrawn="1"/>
        </p:nvSpPr>
        <p:spPr>
          <a:xfrm>
            <a:off x="190500" y="136525"/>
            <a:ext cx="11658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a:lstStyle>
          <a:p>
            <a:r>
              <a:rPr lang="en-US"/>
              <a:t>Click to edit Master title style</a:t>
            </a:r>
          </a:p>
        </p:txBody>
      </p:sp>
      <p:sp>
        <p:nvSpPr>
          <p:cNvPr id="11" name="Content Placeholder 2">
            <a:extLst>
              <a:ext uri="{FF2B5EF4-FFF2-40B4-BE49-F238E27FC236}">
                <a16:creationId xmlns:a16="http://schemas.microsoft.com/office/drawing/2014/main" id="{79D4CB54-1635-45AA-A7CC-2ADFFD7E99E9}"/>
              </a:ext>
            </a:extLst>
          </p:cNvPr>
          <p:cNvSpPr>
            <a:spLocks noGrp="1"/>
          </p:cNvSpPr>
          <p:nvPr>
            <p:ph sz="half" idx="12"/>
          </p:nvPr>
        </p:nvSpPr>
        <p:spPr>
          <a:xfrm>
            <a:off x="190500" y="2452687"/>
            <a:ext cx="5499100" cy="3724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0CFE343-7DA3-4EDE-9EEE-F34FA842C203}"/>
              </a:ext>
            </a:extLst>
          </p:cNvPr>
          <p:cNvSpPr>
            <a:spLocks noGrp="1"/>
          </p:cNvSpPr>
          <p:nvPr>
            <p:ph sz="half" idx="2"/>
          </p:nvPr>
        </p:nvSpPr>
        <p:spPr>
          <a:xfrm>
            <a:off x="6096000" y="2452685"/>
            <a:ext cx="5753100" cy="37242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637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5FAF4B-6E1B-420D-8999-E5ABA50D0880}"/>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
        <p:nvSpPr>
          <p:cNvPr id="7" name="Title 6">
            <a:extLst>
              <a:ext uri="{FF2B5EF4-FFF2-40B4-BE49-F238E27FC236}">
                <a16:creationId xmlns:a16="http://schemas.microsoft.com/office/drawing/2014/main" id="{89B49F47-A360-469E-91FE-D9262B5B1882}"/>
              </a:ext>
            </a:extLst>
          </p:cNvPr>
          <p:cNvSpPr>
            <a:spLocks noGrp="1"/>
          </p:cNvSpPr>
          <p:nvPr>
            <p:ph type="title"/>
          </p:nvPr>
        </p:nvSpPr>
        <p:spPr>
          <a:xfrm>
            <a:off x="177800" y="136525"/>
            <a:ext cx="11684000" cy="1325563"/>
          </a:xfrm>
        </p:spPr>
        <p:txBody>
          <a:bodyPr/>
          <a:lstStyle/>
          <a:p>
            <a:r>
              <a:rPr lang="en-US"/>
              <a:t>Click to edit Master title style</a:t>
            </a:r>
          </a:p>
        </p:txBody>
      </p:sp>
    </p:spTree>
    <p:extLst>
      <p:ext uri="{BB962C8B-B14F-4D97-AF65-F5344CB8AC3E}">
        <p14:creationId xmlns:p14="http://schemas.microsoft.com/office/powerpoint/2010/main" val="2907847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1CB3B3-5828-432F-88C2-4C91DA6FB5CC}"/>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1687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A020-4E2F-491B-8294-12B9B87223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D7D3E1-31CD-4518-9DF6-8B6C2E4B0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D44FF2-1D74-4ED5-B7ED-39473A265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A2B01BB-B7C9-4A29-A384-BD309CA9AA6F}"/>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4191985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3A20-65FC-4CA8-A4A5-CBB512FF0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000A9-CEF8-4366-AAF9-E0051F522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15CA9F-5397-40BE-B1D6-5BFAEF10E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07FD91C-78FE-448B-B153-7732E8F2352D}"/>
              </a:ext>
            </a:extLst>
          </p:cNvPr>
          <p:cNvSpPr>
            <a:spLocks noGrp="1"/>
          </p:cNvSpPr>
          <p:nvPr>
            <p:ph type="ftr" sz="quarter" idx="11"/>
          </p:nvPr>
        </p:nvSpPr>
        <p:spPr>
          <a:xfrm>
            <a:off x="4038600" y="6356350"/>
            <a:ext cx="4114800" cy="365125"/>
          </a:xfrm>
          <a:prstGeom prst="rect">
            <a:avLst/>
          </a:prstGeom>
        </p:spPr>
        <p:txBody>
          <a:bodyPr/>
          <a:lstStyle/>
          <a:p>
            <a:pPr algn="ctr"/>
            <a:r>
              <a:rPr lang="en-US" dirty="0"/>
              <a:t>The Hitchhiker’s Guild to the Cosmos</a:t>
            </a:r>
          </a:p>
        </p:txBody>
      </p:sp>
    </p:spTree>
    <p:extLst>
      <p:ext uri="{BB962C8B-B14F-4D97-AF65-F5344CB8AC3E}">
        <p14:creationId xmlns:p14="http://schemas.microsoft.com/office/powerpoint/2010/main" val="270111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5000">
              <a:srgbClr val="69FFFF"/>
            </a:gs>
            <a:gs pos="100000">
              <a:srgbClr val="0175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C084DA-9B81-48EF-884A-03175AA6D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2DF18E2-79C5-4BBB-A005-D7266E7FF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DE58AA59-C16A-4224-B882-175E90C5B15D}"/>
              </a:ext>
            </a:extLst>
          </p:cNvPr>
          <p:cNvPicPr>
            <a:picLocks noChangeAspect="1"/>
          </p:cNvPicPr>
          <p:nvPr userDrawn="1"/>
        </p:nvPicPr>
        <p:blipFill>
          <a:blip r:embed="rId13">
            <a:lum bright="70000" contrast="-70000"/>
            <a:extLst>
              <a:ext uri="{28A0092B-C50C-407E-A947-70E740481C1C}">
                <a14:useLocalDpi xmlns:a14="http://schemas.microsoft.com/office/drawing/2010/main" val="0"/>
              </a:ext>
            </a:extLst>
          </a:blip>
          <a:stretch>
            <a:fillRect/>
          </a:stretch>
        </p:blipFill>
        <p:spPr>
          <a:xfrm>
            <a:off x="55419" y="6566129"/>
            <a:ext cx="970684" cy="254927"/>
          </a:xfrm>
          <a:prstGeom prst="rect">
            <a:avLst/>
          </a:prstGeom>
        </p:spPr>
      </p:pic>
      <p:pic>
        <p:nvPicPr>
          <p:cNvPr id="10" name="Picture 9">
            <a:extLst>
              <a:ext uri="{FF2B5EF4-FFF2-40B4-BE49-F238E27FC236}">
                <a16:creationId xmlns:a16="http://schemas.microsoft.com/office/drawing/2014/main" id="{91E5F6D9-4C13-416F-9474-798BE8F91ADB}"/>
              </a:ext>
            </a:extLst>
          </p:cNvPr>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11215328" y="6522118"/>
            <a:ext cx="1103096" cy="289702"/>
          </a:xfrm>
          <a:prstGeom prst="rect">
            <a:avLst/>
          </a:prstGeom>
        </p:spPr>
      </p:pic>
      <p:sp>
        <p:nvSpPr>
          <p:cNvPr id="11" name="Footer Placeholder 4">
            <a:extLst>
              <a:ext uri="{FF2B5EF4-FFF2-40B4-BE49-F238E27FC236}">
                <a16:creationId xmlns:a16="http://schemas.microsoft.com/office/drawing/2014/main" id="{036663DB-F2F1-4472-8C6F-6B10EDDEA1B1}"/>
              </a:ext>
            </a:extLst>
          </p:cNvPr>
          <p:cNvSpPr>
            <a:spLocks noGrp="1"/>
          </p:cNvSpPr>
          <p:nvPr>
            <p:ph type="ftr" sz="quarter" idx="3"/>
          </p:nvPr>
        </p:nvSpPr>
        <p:spPr>
          <a:xfrm>
            <a:off x="4038600" y="6356350"/>
            <a:ext cx="4114800" cy="365125"/>
          </a:xfrm>
          <a:prstGeom prst="rect">
            <a:avLst/>
          </a:prstGeom>
        </p:spPr>
        <p:txBody>
          <a:bodyPr/>
          <a:lstStyle/>
          <a:p>
            <a:pPr algn="ctr"/>
            <a:r>
              <a:rPr lang="en-US" dirty="0"/>
              <a:t>The Hitchhiker’s Guide to the Cosmos</a:t>
            </a:r>
          </a:p>
        </p:txBody>
      </p:sp>
    </p:spTree>
    <p:extLst>
      <p:ext uri="{BB962C8B-B14F-4D97-AF65-F5344CB8AC3E}">
        <p14:creationId xmlns:p14="http://schemas.microsoft.com/office/powerpoint/2010/main" val="523420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322896"/>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sv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s://blog.chudinov.net/azure-cosmosdb-vs-mongodb-atlas/"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438C32E-0EB9-428E-AF0B-724E2A50E916}"/>
              </a:ext>
            </a:extLst>
          </p:cNvPr>
          <p:cNvSpPr txBox="1">
            <a:spLocks/>
          </p:cNvSpPr>
          <p:nvPr/>
        </p:nvSpPr>
        <p:spPr>
          <a:xfrm>
            <a:off x="164592" y="5260848"/>
            <a:ext cx="6483096" cy="6771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Kamerik205 8" panose="020B0803030600020004" pitchFamily="34" charset="0"/>
              </a:rPr>
              <a:t>Chad Green</a:t>
            </a:r>
          </a:p>
        </p:txBody>
      </p:sp>
      <p:pic>
        <p:nvPicPr>
          <p:cNvPr id="4" name="Picture 3">
            <a:extLst>
              <a:ext uri="{FF2B5EF4-FFF2-40B4-BE49-F238E27FC236}">
                <a16:creationId xmlns:a16="http://schemas.microsoft.com/office/drawing/2014/main" id="{01BEB791-AB44-4540-A516-389E827576E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398386" y="6244590"/>
            <a:ext cx="1952625" cy="495300"/>
          </a:xfrm>
          <a:prstGeom prst="rect">
            <a:avLst/>
          </a:prstGeom>
        </p:spPr>
      </p:pic>
      <p:pic>
        <p:nvPicPr>
          <p:cNvPr id="7" name="Picture 6">
            <a:extLst>
              <a:ext uri="{FF2B5EF4-FFF2-40B4-BE49-F238E27FC236}">
                <a16:creationId xmlns:a16="http://schemas.microsoft.com/office/drawing/2014/main" id="{35342794-E46D-4267-B1E5-72DB5744A3B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99711" y="6231186"/>
            <a:ext cx="1885950" cy="495300"/>
          </a:xfrm>
          <a:prstGeom prst="rect">
            <a:avLst/>
          </a:prstGeom>
        </p:spPr>
      </p:pic>
      <p:pic>
        <p:nvPicPr>
          <p:cNvPr id="9" name="Picture 8">
            <a:extLst>
              <a:ext uri="{FF2B5EF4-FFF2-40B4-BE49-F238E27FC236}">
                <a16:creationId xmlns:a16="http://schemas.microsoft.com/office/drawing/2014/main" id="{9CBC752B-DFB7-457E-B110-BAFE0BCD0B9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763737" y="6244590"/>
            <a:ext cx="2362200" cy="495300"/>
          </a:xfrm>
          <a:prstGeom prst="rect">
            <a:avLst/>
          </a:prstGeom>
        </p:spPr>
      </p:pic>
      <p:pic>
        <p:nvPicPr>
          <p:cNvPr id="11" name="Picture 10">
            <a:extLst>
              <a:ext uri="{FF2B5EF4-FFF2-40B4-BE49-F238E27FC236}">
                <a16:creationId xmlns:a16="http://schemas.microsoft.com/office/drawing/2014/main" id="{92ED78D2-3E1F-4584-B101-8D3574CA586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64592" y="6231186"/>
            <a:ext cx="1885950" cy="495300"/>
          </a:xfrm>
          <a:prstGeom prst="rect">
            <a:avLst/>
          </a:prstGeom>
        </p:spPr>
      </p:pic>
      <p:pic>
        <p:nvPicPr>
          <p:cNvPr id="1026" name="Picture 2" descr="Music City Tech">
            <a:extLst>
              <a:ext uri="{FF2B5EF4-FFF2-40B4-BE49-F238E27FC236}">
                <a16:creationId xmlns:a16="http://schemas.microsoft.com/office/drawing/2014/main" id="{2A639BA6-002F-4F3F-B338-E1D1F215C1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5186" y="145941"/>
            <a:ext cx="2772578" cy="129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73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Five well-defined consistency models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16771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EAE3E031-74E2-4908-B0A8-1D14C665156C}"/>
              </a:ext>
            </a:extLst>
          </p:cNvPr>
          <p:cNvSpPr>
            <a:spLocks noChangeArrowheads="1"/>
          </p:cNvSpPr>
          <p:nvPr/>
        </p:nvSpPr>
        <p:spPr bwMode="auto">
          <a:xfrm>
            <a:off x="586740" y="1462088"/>
            <a:ext cx="1101852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var</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options</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Cassandra.</a:t>
            </a:r>
            <a:r>
              <a:rPr kumimoji="0" lang="en-US" altLang="en-US" b="0" i="0" u="none" strike="noStrike" cap="none" normalizeH="0" baseline="0" dirty="0" err="1">
                <a:ln>
                  <a:noFill/>
                </a:ln>
                <a:solidFill>
                  <a:srgbClr val="2B91AF"/>
                </a:solidFill>
                <a:effectLst/>
                <a:latin typeface="Consolas" panose="020B0609020204030204" pitchFamily="49" charset="0"/>
              </a:rPr>
              <a:t>SSLOptions</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2B91AF"/>
                </a:solidFill>
                <a:effectLst/>
                <a:latin typeface="Consolas" panose="020B0609020204030204" pitchFamily="49" charset="0"/>
              </a:rPr>
              <a:t>SslProtocols</a:t>
            </a:r>
            <a:r>
              <a:rPr kumimoji="0" lang="en-US" altLang="en-US" b="0" i="0" u="none" strike="noStrike" cap="none" normalizeH="0" baseline="0" dirty="0">
                <a:ln>
                  <a:noFill/>
                </a:ln>
                <a:solidFill>
                  <a:srgbClr val="000000"/>
                </a:solidFill>
                <a:effectLst/>
                <a:latin typeface="Consolas" panose="020B0609020204030204" pitchFamily="49" charset="0"/>
              </a:rPr>
              <a:t>.Tls12,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true</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74531F"/>
                </a:solidFill>
                <a:effectLst/>
                <a:latin typeface="Consolas" panose="020B0609020204030204" pitchFamily="49" charset="0"/>
              </a:rPr>
              <a:t>ValidateServerCertificate</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1F377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F377F"/>
                </a:solidFill>
                <a:effectLst/>
                <a:latin typeface="Consolas" panose="020B0609020204030204" pitchFamily="49" charset="0"/>
              </a:rPr>
              <a:t>options</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SetHostNameResolver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ipAddress</a:t>
            </a:r>
            <a:r>
              <a:rPr kumimoji="0" lang="en-US" altLang="en-US" b="0" i="0" u="none" strike="noStrike" cap="none" normalizeH="0" baseline="0" dirty="0">
                <a:ln>
                  <a:noFill/>
                </a:ln>
                <a:solidFill>
                  <a:srgbClr val="000000"/>
                </a:solidFill>
                <a:effectLst/>
                <a:latin typeface="Consolas" panose="020B0609020204030204" pitchFamily="49" charset="0"/>
              </a:rPr>
              <a:t>) =&gt; </a:t>
            </a:r>
            <a:r>
              <a:rPr kumimoji="0" lang="en-US" altLang="en-US" b="0" i="0" u="none" strike="noStrike" cap="none" normalizeH="0" baseline="0" dirty="0" err="1">
                <a:ln>
                  <a:noFill/>
                </a:ln>
                <a:solidFill>
                  <a:srgbClr val="000000"/>
                </a:solidFill>
                <a:effectLst/>
                <a:latin typeface="Consolas" panose="020B0609020204030204" pitchFamily="49" charset="0"/>
              </a:rPr>
              <a:t>CassandraContactPoint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B91AF"/>
                </a:solidFill>
                <a:effectLst/>
                <a:latin typeface="Consolas" panose="020B0609020204030204" pitchFamily="49" charset="0"/>
              </a:rPr>
              <a:t>Cluster</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cluster</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2B91AF"/>
                </a:solidFill>
                <a:effectLst/>
                <a:latin typeface="Consolas" panose="020B0609020204030204" pitchFamily="49" charset="0"/>
              </a:rPr>
              <a:t>Cluster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Builder</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WithCredentials</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UserName</a:t>
            </a:r>
            <a:r>
              <a:rPr kumimoji="0" lang="en-US" altLang="en-US" b="0" i="0" u="none" strike="noStrike" cap="none" normalizeH="0" baseline="0" dirty="0">
                <a:ln>
                  <a:noFill/>
                </a:ln>
                <a:solidFill>
                  <a:srgbClr val="000000"/>
                </a:solidFill>
                <a:effectLst/>
                <a:latin typeface="Consolas" panose="020B0609020204030204" pitchFamily="49" charset="0"/>
              </a:rPr>
              <a:t>, Password)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WithPort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CassandraPort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AddContactPoint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CassandraContactPoint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WithSSL</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1F377F"/>
                </a:solidFill>
                <a:effectLst/>
                <a:latin typeface="Consolas" panose="020B0609020204030204" pitchFamily="49" charset="0"/>
              </a:rPr>
              <a:t>options</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74531F"/>
                </a:solidFill>
                <a:effectLst/>
                <a:latin typeface="Consolas" panose="020B0609020204030204" pitchFamily="49" charset="0"/>
              </a:rPr>
              <a:t>Build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2B91AF"/>
                </a:solidFill>
                <a:effectLst/>
                <a:latin typeface="Consolas" panose="020B0609020204030204" pitchFamily="49" charset="0"/>
              </a:rPr>
              <a:t>ISession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session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cluster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Connect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1F377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377F"/>
                </a:solidFill>
                <a:effectLst/>
                <a:latin typeface="Consolas" panose="020B0609020204030204" pitchFamily="49" charset="0"/>
              </a:rPr>
              <a:t>session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cluster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Connect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err="1">
                <a:ln>
                  <a:noFill/>
                </a:ln>
                <a:solidFill>
                  <a:srgbClr val="A31515"/>
                </a:solidFill>
                <a:effectLst/>
                <a:latin typeface="Consolas" panose="020B0609020204030204" pitchFamily="49" charset="0"/>
              </a:rPr>
              <a:t>speakingengagements</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2B91AF"/>
                </a:solidFill>
                <a:effectLst/>
                <a:latin typeface="Consolas" panose="020B0609020204030204" pitchFamily="49" charset="0"/>
              </a:rPr>
              <a:t>IMapper</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mapper</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Mapper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1F377F"/>
                </a:solidFill>
                <a:effectLst/>
                <a:latin typeface="Consolas" panose="020B0609020204030204" pitchFamily="49" charset="0"/>
              </a:rPr>
              <a:t>session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8000"/>
                </a:solidFill>
                <a:effectLst/>
                <a:latin typeface="Consolas" panose="020B0609020204030204" pitchFamily="49" charset="0"/>
              </a:rPr>
              <a:t>// Inserting Data into presentation table</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1F377F"/>
                </a:solidFill>
                <a:effectLst/>
                <a:latin typeface="Consolas" panose="020B0609020204030204" pitchFamily="49" charset="0"/>
              </a:rPr>
              <a:t>mapper</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Insert</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err="1">
                <a:ln>
                  <a:noFill/>
                </a:ln>
                <a:solidFill>
                  <a:srgbClr val="2B91AF"/>
                </a:solidFill>
                <a:effectLst/>
                <a:latin typeface="Consolas" panose="020B0609020204030204" pitchFamily="49" charset="0"/>
              </a:rPr>
              <a:t>Generate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ExistingPresentation</a:t>
            </a:r>
            <a:r>
              <a:rPr kumimoji="0" lang="en-US" altLang="en-US" b="0" i="0" u="none" strike="noStrike" cap="none" normalizeH="0" baseline="0" dirty="0" err="1">
                <a:ln>
                  <a:noFill/>
                </a:ln>
                <a:solidFill>
                  <a:srgbClr val="000000"/>
                </a:solidFill>
                <a:effectLst/>
                <a:latin typeface="Consolas" panose="020B0609020204030204" pitchFamily="49" charset="0"/>
              </a:rPr>
              <a:t>.EventDrivenArchitectureInTheCloud</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1060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EE45E2CE-B88E-4610-8C4E-86DD6FB4AB5B}"/>
              </a:ext>
            </a:extLst>
          </p:cNvPr>
          <p:cNvSpPr>
            <a:spLocks noChangeArrowheads="1"/>
          </p:cNvSpPr>
          <p:nvPr/>
        </p:nvSpPr>
        <p:spPr bwMode="auto">
          <a:xfrm>
            <a:off x="602235" y="2767280"/>
            <a:ext cx="10835129"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1F377F"/>
                </a:solidFill>
                <a:effectLst/>
                <a:latin typeface="Consolas" panose="020B0609020204030204" pitchFamily="49" charset="0"/>
              </a:rPr>
              <a:t>presentationId3</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err="1">
                <a:ln>
                  <a:noFill/>
                </a:ln>
                <a:solidFill>
                  <a:srgbClr val="1F377F"/>
                </a:solidFill>
                <a:effectLst/>
                <a:latin typeface="Consolas" panose="020B0609020204030204" pitchFamily="49" charset="0"/>
              </a:rPr>
              <a:t>mapper</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FirstOrDefault</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r>
              <a:rPr kumimoji="0" lang="en-US" altLang="en-US" sz="20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"Select * from presentation where </a:t>
            </a:r>
            <a:r>
              <a:rPr kumimoji="0" lang="en-US" altLang="en-US" sz="2000" b="0" i="0" u="none" strike="noStrike" cap="none" normalizeH="0" baseline="0" dirty="0" err="1">
                <a:ln>
                  <a:noFill/>
                </a:ln>
                <a:solidFill>
                  <a:srgbClr val="A31515"/>
                </a:solidFill>
                <a:effectLst/>
                <a:latin typeface="Consolas" panose="020B0609020204030204" pitchFamily="49" charset="0"/>
              </a:rPr>
              <a:t>presentation_owneremailaddress</a:t>
            </a:r>
            <a:r>
              <a:rPr kumimoji="0" lang="en-US" altLang="en-US" sz="2000" b="0" i="0" u="none" strike="noStrike" cap="none" normalizeH="0" baseline="0" dirty="0">
                <a:ln>
                  <a:noFill/>
                </a:ln>
                <a:solidFill>
                  <a:srgbClr val="A31515"/>
                </a:solidFill>
                <a:effectLst/>
                <a:latin typeface="Consolas" panose="020B0609020204030204" pitchFamily="49" charset="0"/>
              </a:rPr>
              <a:t> = ?"</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A31515"/>
                </a:solidFill>
                <a:effectLst/>
                <a:latin typeface="Consolas" panose="020B0609020204030204" pitchFamily="49" charset="0"/>
              </a:rPr>
              <a:t>"chadgreen@chadgreen.com"</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B91AF"/>
                </a:solidFill>
                <a:effectLst/>
                <a:latin typeface="Consolas" panose="020B0609020204030204" pitchFamily="49" charset="0"/>
              </a:rPr>
              <a:t>Console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WriteLine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1F377F"/>
                </a:solidFill>
                <a:effectLst/>
                <a:latin typeface="Consolas" panose="020B0609020204030204" pitchFamily="49" charset="0"/>
              </a:rPr>
              <a:t>presentationId3</a:t>
            </a:r>
            <a:r>
              <a:rPr kumimoji="0" lang="en-US" altLang="en-US" sz="2000" b="0" i="0" u="none" strike="noStrike" cap="none" normalizeH="0" baseline="0" dirty="0">
                <a:ln>
                  <a:noFill/>
                </a:ln>
                <a:solidFill>
                  <a:srgbClr val="000000"/>
                </a:solidFill>
                <a:effectLst/>
                <a:latin typeface="Consolas" panose="020B0609020204030204" pitchFamily="49" charset="0"/>
              </a:rPr>
              <a:t>.presentation_title);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39299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Query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API</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CQL</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Cassandra-Based Tools</a:t>
            </a:r>
          </a:p>
        </p:txBody>
      </p:sp>
    </p:spTree>
    <p:extLst>
      <p:ext uri="{BB962C8B-B14F-4D97-AF65-F5344CB8AC3E}">
        <p14:creationId xmlns:p14="http://schemas.microsoft.com/office/powerpoint/2010/main" val="19094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Table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Table Storage</a:t>
            </a:r>
          </a:p>
        </p:txBody>
      </p:sp>
      <p:pic>
        <p:nvPicPr>
          <p:cNvPr id="2" name="Graphic 1">
            <a:extLst>
              <a:ext uri="{FF2B5EF4-FFF2-40B4-BE49-F238E27FC236}">
                <a16:creationId xmlns:a16="http://schemas.microsoft.com/office/drawing/2014/main" id="{512B6F3E-7CBC-430E-A8D9-013C4B43053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51600" y="852931"/>
            <a:ext cx="5152137" cy="5152137"/>
          </a:xfrm>
          <a:prstGeom prst="rect">
            <a:avLst/>
          </a:prstGeom>
        </p:spPr>
      </p:pic>
    </p:spTree>
    <p:extLst>
      <p:ext uri="{BB962C8B-B14F-4D97-AF65-F5344CB8AC3E}">
        <p14:creationId xmlns:p14="http://schemas.microsoft.com/office/powerpoint/2010/main" val="2452236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891550" y="1715717"/>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Store Large Amounts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7781073" y="1715717"/>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Storing Structured Non-Related Data</a:t>
            </a:r>
          </a:p>
        </p:txBody>
      </p:sp>
      <p:pic>
        <p:nvPicPr>
          <p:cNvPr id="9" name="Picture 4">
            <a:extLst>
              <a:ext uri="{FF2B5EF4-FFF2-40B4-BE49-F238E27FC236}">
                <a16:creationId xmlns:a16="http://schemas.microsoft.com/office/drawing/2014/main" id="{5A5710EA-3488-4629-A18D-6E7175256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286708" y="3798146"/>
            <a:ext cx="5168598" cy="273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36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468128" y="2069397"/>
            <a:ext cx="11255744" cy="2719206"/>
          </a:xfrm>
          <a:prstGeom prst="rect">
            <a:avLst/>
          </a:prstGeom>
          <a:noFill/>
        </p:spPr>
        <p:txBody>
          <a:bodyPr wrap="square" rtlCol="0">
            <a:spAutoFit/>
          </a:bodyPr>
          <a:lstStyle/>
          <a:p>
            <a:pPr algn="ctr">
              <a:lnSpc>
                <a:spcPct val="150000"/>
              </a:lnSpc>
            </a:pPr>
            <a:r>
              <a:rPr lang="en-US" sz="6000" dirty="0"/>
              <a:t>Migrating data from Azure Table storage to Cosmos DB</a:t>
            </a:r>
          </a:p>
        </p:txBody>
      </p:sp>
    </p:spTree>
    <p:extLst>
      <p:ext uri="{BB962C8B-B14F-4D97-AF65-F5344CB8AC3E}">
        <p14:creationId xmlns:p14="http://schemas.microsoft.com/office/powerpoint/2010/main" val="4125485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8" name="Picture 7">
            <a:extLst>
              <a:ext uri="{FF2B5EF4-FFF2-40B4-BE49-F238E27FC236}">
                <a16:creationId xmlns:a16="http://schemas.microsoft.com/office/drawing/2014/main" id="{958E48C8-9515-48D8-A64E-B38BA1A66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273" y="1880604"/>
            <a:ext cx="10168291" cy="4323425"/>
          </a:xfrm>
          <a:prstGeom prst="rect">
            <a:avLst/>
          </a:prstGeom>
        </p:spPr>
      </p:pic>
      <p:sp>
        <p:nvSpPr>
          <p:cNvPr id="9" name="Rectangle: Rounded Corners 8">
            <a:extLst>
              <a:ext uri="{FF2B5EF4-FFF2-40B4-BE49-F238E27FC236}">
                <a16:creationId xmlns:a16="http://schemas.microsoft.com/office/drawing/2014/main" id="{31C8A5BD-3A0B-494D-8AA1-972859D09F54}"/>
              </a:ext>
            </a:extLst>
          </p:cNvPr>
          <p:cNvSpPr/>
          <p:nvPr/>
        </p:nvSpPr>
        <p:spPr>
          <a:xfrm>
            <a:off x="860207" y="2388660"/>
            <a:ext cx="10828422" cy="16536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23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9F7C7A9E-032F-476C-BE65-1FCC24113886}"/>
              </a:ext>
            </a:extLst>
          </p:cNvPr>
          <p:cNvSpPr>
            <a:spLocks noChangeArrowheads="1"/>
          </p:cNvSpPr>
          <p:nvPr/>
        </p:nvSpPr>
        <p:spPr bwMode="auto">
          <a:xfrm>
            <a:off x="679958" y="1678177"/>
            <a:ext cx="10832083"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class</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2B91AF"/>
                </a:solidFill>
                <a:effectLst/>
                <a:latin typeface="Consolas" panose="020B0609020204030204" pitchFamily="49" charset="0"/>
              </a:rPr>
              <a:t>TableEntity</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RowKey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Title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Abstract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ElevatorPitcch</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  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LanguageCode</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Langauge</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get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set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0234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0DB20E-18B3-48B3-8A65-4B5C274C8DEB}"/>
              </a:ext>
            </a:extLst>
          </p:cNvPr>
          <p:cNvSpPr>
            <a:spLocks noChangeArrowheads="1"/>
          </p:cNvSpPr>
          <p:nvPr/>
        </p:nvSpPr>
        <p:spPr bwMode="auto">
          <a:xfrm>
            <a:off x="679958" y="1678177"/>
            <a:ext cx="10832083"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class Presentation :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TableEntity</a:t>
            </a:r>
            <a:endParaRPr kumimoji="0" lang="en-US" altLang="en-US"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Presentation()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RowKey</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1F377F"/>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endParaRPr kumimoji="0" lang="en-US" altLang="en-US"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Title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Abstract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ElevatorPitcch</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ImportantDetails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LanguageCode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Langauge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4400" b="0" i="0" u="none" strike="noStrike" cap="none" normalizeH="0" baseline="0" dirty="0">
              <a:ln>
                <a:noFill/>
              </a:ln>
              <a:solidFill>
                <a:schemeClr val="bg1">
                  <a:lumMod val="85000"/>
                </a:schemeClr>
              </a:solidFill>
              <a:effectLst/>
              <a:latin typeface="Arial" panose="020B0604020202020204" pitchFamily="34" charset="0"/>
            </a:endParaRPr>
          </a:p>
        </p:txBody>
      </p:sp>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Tree>
    <p:extLst>
      <p:ext uri="{BB962C8B-B14F-4D97-AF65-F5344CB8AC3E}">
        <p14:creationId xmlns:p14="http://schemas.microsoft.com/office/powerpoint/2010/main" val="28546896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31618808-7D4B-43AF-955D-1C43CE6B02F8}"/>
              </a:ext>
            </a:extLst>
          </p:cNvPr>
          <p:cNvSpPr>
            <a:spLocks noChangeArrowheads="1"/>
          </p:cNvSpPr>
          <p:nvPr/>
        </p:nvSpPr>
        <p:spPr bwMode="auto">
          <a:xfrm>
            <a:off x="603759" y="1089164"/>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static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async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Task</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 </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InsertOrMergeEntityAsync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CloudTable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null</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new</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ArgumentNullException</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try</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Create the </a:t>
            </a:r>
            <a:r>
              <a:rPr kumimoji="0" lang="en-US" altLang="en-US" sz="1200" b="0" i="0" u="none" strike="noStrike" cap="none" normalizeH="0" baseline="0" dirty="0" err="1">
                <a:ln>
                  <a:noFill/>
                </a:ln>
                <a:solidFill>
                  <a:srgbClr val="008000"/>
                </a:solidFill>
                <a:effectLst/>
                <a:latin typeface="Consolas" panose="020B0609020204030204" pitchFamily="49" charset="0"/>
              </a:rPr>
              <a:t>InsertOrReplace</a:t>
            </a:r>
            <a:r>
              <a:rPr kumimoji="0" lang="en-US" altLang="en-US" sz="1200" b="0" i="0" u="none" strike="noStrike" cap="none" normalizeH="0" baseline="0" dirty="0">
                <a:ln>
                  <a:noFill/>
                </a:ln>
                <a:solidFill>
                  <a:srgbClr val="008000"/>
                </a:solidFill>
                <a:effectLst/>
                <a:latin typeface="Consolas" panose="020B0609020204030204" pitchFamily="49" charset="0"/>
              </a:rPr>
              <a:t> table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Execute the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.RequestCharge.HasValue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"Request Charge of </a:t>
            </a:r>
            <a:r>
              <a:rPr kumimoji="0" lang="en-US" altLang="en-US" sz="1200" b="0" i="0" u="none" strike="noStrike" cap="none" normalizeH="0" baseline="0" dirty="0" err="1">
                <a:ln>
                  <a:noFill/>
                </a:ln>
                <a:solidFill>
                  <a:srgbClr val="A31515"/>
                </a:solidFill>
                <a:effectLst/>
                <a:latin typeface="Consolas" panose="020B0609020204030204" pitchFamily="49" charset="0"/>
              </a:rPr>
              <a:t>InsertOrMerge</a:t>
            </a:r>
            <a:r>
              <a:rPr kumimoji="0" lang="en-US" altLang="en-US" sz="1200" b="0" i="0" u="none" strike="noStrike" cap="none" normalizeH="0" baseline="0" dirty="0">
                <a:ln>
                  <a:noFill/>
                </a:ln>
                <a:solidFill>
                  <a:srgbClr val="A31515"/>
                </a:solidFill>
                <a:effectLst/>
                <a:latin typeface="Consolas" panose="020B0609020204030204" pitchFamily="49" charset="0"/>
              </a:rPr>
              <a:t> Operation: "</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catch</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StorageException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e</a:t>
            </a:r>
            <a:r>
              <a:rPr kumimoji="0" lang="en-US" altLang="en-US" sz="1200" b="0" i="0" u="none" strike="noStrike" cap="none" normalizeH="0" baseline="0" dirty="0" err="1">
                <a:ln>
                  <a:noFill/>
                </a:ln>
                <a:solidFill>
                  <a:srgbClr val="000000"/>
                </a:solidFill>
                <a:effectLst/>
                <a:latin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ReadLine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10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Strong</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08601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8" name="Rectangle 1">
            <a:extLst>
              <a:ext uri="{FF2B5EF4-FFF2-40B4-BE49-F238E27FC236}">
                <a16:creationId xmlns:a16="http://schemas.microsoft.com/office/drawing/2014/main" id="{A182132A-F2A1-4DFB-BF56-9A7D9688E5D1}"/>
              </a:ext>
            </a:extLst>
          </p:cNvPr>
          <p:cNvSpPr>
            <a:spLocks noChangeArrowheads="1"/>
          </p:cNvSpPr>
          <p:nvPr/>
        </p:nvSpPr>
        <p:spPr bwMode="auto">
          <a:xfrm>
            <a:off x="603759" y="1144920"/>
            <a:ext cx="10832082"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public static async Task&lt;Presentation&gt;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InsertOrMergeEntityAsync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CloudTable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table, Presentation entity)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if (entity == null)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throw 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ArgumentNullException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("entity");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Create the </a:t>
            </a:r>
            <a:r>
              <a:rPr kumimoji="0" lang="en-US" altLang="en-US" sz="1200" b="0" i="0" u="none" strike="noStrike" cap="none" normalizeH="0" baseline="0" dirty="0" err="1">
                <a:ln>
                  <a:noFill/>
                </a:ln>
                <a:solidFill>
                  <a:srgbClr val="008000"/>
                </a:solidFill>
                <a:effectLst/>
                <a:latin typeface="Consolas" panose="020B0609020204030204" pitchFamily="49" charset="0"/>
              </a:rPr>
              <a:t>InsertOrReplace</a:t>
            </a:r>
            <a:r>
              <a:rPr kumimoji="0" lang="en-US" altLang="en-US" sz="1200" b="0" i="0" u="none" strike="noStrike" cap="none" normalizeH="0" baseline="0" dirty="0">
                <a:ln>
                  <a:noFill/>
                </a:ln>
                <a:solidFill>
                  <a:srgbClr val="008000"/>
                </a:solidFill>
                <a:effectLst/>
                <a:latin typeface="Consolas" panose="020B0609020204030204" pitchFamily="49" charset="0"/>
              </a:rPr>
              <a:t> table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InsertOrMerge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1F377F"/>
                </a:solidFill>
                <a:effectLst/>
                <a:latin typeface="Consolas" panose="020B0609020204030204" pitchFamily="49" charset="0"/>
              </a:rPr>
              <a:t>entity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8000"/>
                </a:solidFill>
                <a:effectLst/>
                <a:latin typeface="Consolas" panose="020B0609020204030204" pitchFamily="49" charset="0"/>
              </a:rPr>
              <a:t>// Execute the operation.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insertOrMergeOperation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insertedCustomer</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if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result.RequestCharge.HasValue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("Request Charge of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InsertOrMerge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Operation: "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result.RequestCharge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return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insertedCustomer</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StorageException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e.Message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Console.ReadLine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7731802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FCC12F4B-8962-499A-95FF-399F0C31A2F8}"/>
              </a:ext>
            </a:extLst>
          </p:cNvPr>
          <p:cNvSpPr>
            <a:spLocks noChangeArrowheads="1"/>
          </p:cNvSpPr>
          <p:nvPr/>
        </p:nvSpPr>
        <p:spPr bwMode="auto">
          <a:xfrm>
            <a:off x="588263" y="1045488"/>
            <a:ext cx="10832082" cy="54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static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async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Task</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 </a:t>
            </a:r>
            <a:r>
              <a:rPr kumimoji="0" lang="en-US" altLang="en-US" sz="1200" b="0" i="0" u="none" strike="noStrike" cap="none" normalizeH="0" baseline="0" dirty="0" err="1">
                <a:ln>
                  <a:noFill/>
                </a:ln>
                <a:solidFill>
                  <a:srgbClr val="74531F"/>
                </a:solidFill>
                <a:effectLst/>
                <a:latin typeface="Consolas" panose="020B0609020204030204" pitchFamily="49" charset="0"/>
              </a:rPr>
              <a:t>RetrieveEntityUsingPointQueryAsync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CloudTable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table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try</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TableOperation</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Retrieve</a:t>
            </a:r>
            <a:r>
              <a:rPr kumimoji="0" lang="en-US" altLang="en-US" sz="1200" b="0" i="0" u="none" strike="noStrike" cap="none" normalizeH="0" baseline="0" dirty="0">
                <a:ln>
                  <a:noFill/>
                </a:ln>
                <a:solidFill>
                  <a:srgbClr val="000000"/>
                </a:solidFill>
                <a:effectLst/>
                <a:latin typeface="Consolas" panose="020B0609020204030204" pitchFamily="49" charset="0"/>
              </a:rPr>
              <a:t>&lt;</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&gt;(</a:t>
            </a:r>
            <a:r>
              <a:rPr kumimoji="0" lang="en-US" altLang="en-US" sz="1200" b="0" i="0" u="none" strike="noStrike" cap="none" normalizeH="0" baseline="0" dirty="0" err="1">
                <a:ln>
                  <a:noFill/>
                </a:ln>
                <a:solidFill>
                  <a:srgbClr val="1F377F"/>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TableResult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await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table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ExecuteAsync</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.Result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as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null</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{0}</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{1}</a:t>
            </a:r>
            <a:r>
              <a:rPr kumimoji="0" lang="en-US" altLang="en-US" sz="1200" b="0" i="0" u="none" strike="noStrike" cap="none" normalizeH="0" baseline="0" dirty="0">
                <a:ln>
                  <a:noFill/>
                </a:ln>
                <a:solidFill>
                  <a:srgbClr val="B776FB"/>
                </a:solidFill>
                <a:effectLst/>
                <a:latin typeface="Consolas" panose="020B0609020204030204" pitchFamily="49" charset="0"/>
              </a:rPr>
              <a:t>\t</a:t>
            </a:r>
            <a:r>
              <a:rPr kumimoji="0" lang="en-US" altLang="en-US" sz="1200" b="0" i="0" u="none" strike="noStrike" cap="none" normalizeH="0" baseline="0" dirty="0">
                <a:ln>
                  <a:noFill/>
                </a:ln>
                <a:solidFill>
                  <a:srgbClr val="A31515"/>
                </a:solidFill>
                <a:effectLst/>
                <a:latin typeface="Consolas" panose="020B0609020204030204" pitchFamily="49" charset="0"/>
              </a:rPr>
              <a:t>{2}"</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.PartitionKey</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.RowKey</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200" b="0" i="0" u="none" strike="noStrike" cap="none" normalizeH="0" baseline="0" dirty="0" err="1">
                <a:ln>
                  <a:noFill/>
                </a:ln>
                <a:solidFill>
                  <a:srgbClr val="000000"/>
                </a:solidFill>
                <a:effectLst/>
                <a:latin typeface="Consolas" panose="020B0609020204030204" pitchFamily="49" charset="0"/>
              </a:rPr>
              <a:t>.Title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if</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.RequestCharge.HasValue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"Request Charge of Retrieve Operation: "</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1F377F"/>
                </a:solidFill>
                <a:effectLst/>
                <a:latin typeface="Consolas" panose="020B0609020204030204" pitchFamily="49" charset="0"/>
              </a:rPr>
              <a:t>result</a:t>
            </a:r>
            <a:r>
              <a:rPr kumimoji="0" lang="en-US" altLang="en-US" sz="12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presentation</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catch</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StorageException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1F377F"/>
                </a:solidFill>
                <a:effectLst/>
                <a:latin typeface="Consolas" panose="020B0609020204030204" pitchFamily="49" charset="0"/>
              </a:rPr>
              <a:t>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WriteLine</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1F377F"/>
                </a:solidFill>
                <a:effectLst/>
                <a:latin typeface="Consolas" panose="020B0609020204030204" pitchFamily="49" charset="0"/>
              </a:rPr>
              <a:t>e</a:t>
            </a:r>
            <a:r>
              <a:rPr kumimoji="0" lang="en-US" altLang="en-US" sz="1200" b="0" i="0" u="none" strike="noStrike" cap="none" normalizeH="0" baseline="0" dirty="0" err="1">
                <a:ln>
                  <a:noFill/>
                </a:ln>
                <a:solidFill>
                  <a:srgbClr val="000000"/>
                </a:solidFill>
                <a:effectLst/>
                <a:latin typeface="Consolas" panose="020B0609020204030204" pitchFamily="49" charset="0"/>
              </a:rPr>
              <a:t>.Message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Console</a:t>
            </a:r>
            <a:r>
              <a:rPr kumimoji="0" lang="en-US" altLang="en-US" sz="1200" b="0" i="0" u="none" strike="noStrike" cap="none" normalizeH="0" baseline="0" dirty="0" err="1">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74531F"/>
                </a:solidFill>
                <a:effectLst/>
                <a:latin typeface="Consolas" panose="020B0609020204030204" pitchFamily="49" charset="0"/>
              </a:rPr>
              <a:t>ReadLine</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8F08C4"/>
                </a:solidFill>
                <a:effectLst/>
                <a:latin typeface="Consolas" panose="020B0609020204030204" pitchFamily="49" charset="0"/>
              </a:rPr>
              <a:t>throw</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7722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Table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7EA25A44-F99C-4C38-818D-F31591C5707C}"/>
              </a:ext>
            </a:extLst>
          </p:cNvPr>
          <p:cNvSpPr>
            <a:spLocks noChangeArrowheads="1"/>
          </p:cNvSpPr>
          <p:nvPr/>
        </p:nvSpPr>
        <p:spPr bwMode="auto">
          <a:xfrm>
            <a:off x="679959" y="1272454"/>
            <a:ext cx="10832082" cy="53937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public static async Task&lt;Presentation&gt; </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RetrieveEntityUsingPointQueryAsync</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CloudTable</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 table,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solidFill>
                  <a:schemeClr val="bg1">
                    <a:lumMod val="85000"/>
                  </a:schemeClr>
                </a:solidFill>
                <a:latin typeface="Consolas" panose="020B0609020204030204" pitchFamily="49" charset="0"/>
              </a:rPr>
              <a:t>    </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string </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 string </a:t>
            </a:r>
            <a:r>
              <a:rPr kumimoji="0" lang="en-US" altLang="en-US" sz="1050" b="0" i="0" u="none" strike="noStrike" cap="none" normalizeH="0" baseline="0" dirty="0" err="1">
                <a:ln>
                  <a:noFill/>
                </a:ln>
                <a:solidFill>
                  <a:schemeClr val="bg1">
                    <a:lumMod val="85000"/>
                  </a:schemeClr>
                </a:solidFill>
                <a:effectLst/>
                <a:latin typeface="Consolas" panose="020B0609020204030204" pitchFamily="49" charset="0"/>
              </a:rPr>
              <a:t>rowKey</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  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solidFill>
                  <a:schemeClr val="bg1">
                    <a:lumMod val="85000"/>
                  </a:schemeClr>
                </a:solidFill>
                <a:latin typeface="Consolas" panose="020B0609020204030204" pitchFamily="49" charset="0"/>
              </a:rPr>
              <a:t>  </a:t>
            </a:r>
            <a:r>
              <a:rPr kumimoji="0" lang="en-US" altLang="en-US" sz="105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TableOperation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TableOperation</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Retrieve</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err="1">
                <a:ln>
                  <a:noFill/>
                </a:ln>
                <a:solidFill>
                  <a:srgbClr val="1F377F"/>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rowKey</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TableResult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result</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a:ln>
                  <a:noFill/>
                </a:ln>
                <a:solidFill>
                  <a:srgbClr val="0000FF"/>
                </a:solidFill>
                <a:effectLst/>
                <a:latin typeface="Consolas" panose="020B0609020204030204" pitchFamily="49" charset="0"/>
              </a:rPr>
              <a:t>await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table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ExecuteAsync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retrieveOperation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1F377F"/>
                </a:solidFill>
                <a:effectLst/>
                <a:latin typeface="Consolas" panose="020B0609020204030204" pitchFamily="49" charset="0"/>
              </a:rPr>
              <a:t>result</a:t>
            </a:r>
            <a:r>
              <a:rPr kumimoji="0" lang="en-US" altLang="en-US" b="0" i="0" u="none" strike="noStrike" cap="none" normalizeH="0" baseline="0" dirty="0" err="1">
                <a:ln>
                  <a:noFill/>
                </a:ln>
                <a:solidFill>
                  <a:srgbClr val="000000"/>
                </a:solidFill>
                <a:effectLst/>
                <a:latin typeface="Consolas" panose="020B0609020204030204" pitchFamily="49" charset="0"/>
              </a:rPr>
              <a:t>.Result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as</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if (presentation != null)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("\t{0}\t{1}\t{2}",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presentation.PartitionKey</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presentation.RowKey</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if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result.RequestCharge.HasValue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("Request Charge of Retrieve Operation: " +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result.RequestCharge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return 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StorageException</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e.Message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err="1">
                <a:ln>
                  <a:noFill/>
                </a:ln>
                <a:solidFill>
                  <a:schemeClr val="bg1">
                    <a:lumMod val="85000"/>
                  </a:schemeClr>
                </a:solidFill>
                <a:effectLst/>
                <a:latin typeface="Consolas" panose="020B0609020204030204" pitchFamily="49" charset="0"/>
              </a:rPr>
              <a:t>Console.ReadLine</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chemeClr val="bg1">
                    <a:lumMod val="85000"/>
                  </a:schemeClr>
                </a:solidFill>
                <a:latin typeface="Consolas" panose="020B0609020204030204" pitchFamily="49" charset="0"/>
              </a:rPr>
              <a:t>  </a:t>
            </a: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28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3441402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err="1">
                <a:latin typeface="Kamerik205 8" panose="020B0803030600020004" pitchFamily="34" charset="0"/>
              </a:rPr>
              <a:t>etcd</a:t>
            </a:r>
            <a:r>
              <a:rPr lang="en-US" sz="7200" b="1" dirty="0">
                <a:latin typeface="Kamerik205 8" panose="020B0803030600020004" pitchFamily="34" charset="0"/>
              </a:rPr>
              <a:t>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Key-Value </a:t>
            </a:r>
            <a:r>
              <a:rPr lang="en-US" sz="3200" b="1" dirty="0" err="1">
                <a:latin typeface="Kamerik205 8" panose="020B0803030600020004" pitchFamily="34" charset="0"/>
              </a:rPr>
              <a:t>Storge</a:t>
            </a:r>
            <a:endParaRPr lang="en-US" sz="3200" b="1" dirty="0">
              <a:latin typeface="Kamerik205 8" panose="020B0803030600020004" pitchFamily="34" charset="0"/>
            </a:endParaRPr>
          </a:p>
        </p:txBody>
      </p:sp>
      <p:pic>
        <p:nvPicPr>
          <p:cNvPr id="4" name="Graphic 8">
            <a:extLst>
              <a:ext uri="{FF2B5EF4-FFF2-40B4-BE49-F238E27FC236}">
                <a16:creationId xmlns:a16="http://schemas.microsoft.com/office/drawing/2014/main" id="{695B47EA-E95B-44BE-880C-C77A689DFC96}"/>
              </a:ext>
            </a:extLst>
          </p:cNvPr>
          <p:cNvPicPr>
            <a:picLocks noChangeAspect="1"/>
          </p:cNvPicPr>
          <p:nvPr/>
        </p:nvPicPr>
        <p:blipFill>
          <a:blip r:embed="rId2"/>
          <a:srcRect/>
          <a:stretch/>
        </p:blipFill>
        <p:spPr>
          <a:xfrm>
            <a:off x="6451600" y="2504705"/>
            <a:ext cx="5152137" cy="1848588"/>
          </a:xfrm>
          <a:prstGeom prst="rect">
            <a:avLst/>
          </a:prstGeom>
        </p:spPr>
      </p:pic>
    </p:spTree>
    <p:extLst>
      <p:ext uri="{BB962C8B-B14F-4D97-AF65-F5344CB8AC3E}">
        <p14:creationId xmlns:p14="http://schemas.microsoft.com/office/powerpoint/2010/main" val="30536851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190702" y="2023944"/>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Simple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8250389" y="2029260"/>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Secure</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190703" y="5196205"/>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Fast</a:t>
            </a:r>
          </a:p>
        </p:txBody>
      </p:sp>
      <p:sp>
        <p:nvSpPr>
          <p:cNvPr id="9" name="Rectangle: Rounded Corners 8">
            <a:extLst>
              <a:ext uri="{FF2B5EF4-FFF2-40B4-BE49-F238E27FC236}">
                <a16:creationId xmlns:a16="http://schemas.microsoft.com/office/drawing/2014/main" id="{DEAE8067-2C7E-492E-A52D-2712FEB2CE0C}"/>
              </a:ext>
            </a:extLst>
          </p:cNvPr>
          <p:cNvSpPr/>
          <p:nvPr/>
        </p:nvSpPr>
        <p:spPr>
          <a:xfrm>
            <a:off x="8250389" y="5196205"/>
            <a:ext cx="3519377" cy="7585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Reliable</a:t>
            </a:r>
          </a:p>
        </p:txBody>
      </p:sp>
      <p:pic>
        <p:nvPicPr>
          <p:cNvPr id="10" name="Picture 9" descr="A close up of a logo&#10;&#10;Description automatically generated">
            <a:extLst>
              <a:ext uri="{FF2B5EF4-FFF2-40B4-BE49-F238E27FC236}">
                <a16:creationId xmlns:a16="http://schemas.microsoft.com/office/drawing/2014/main" id="{05B26DAF-4165-47D5-95C4-5D0BD8F8786F}"/>
              </a:ext>
            </a:extLst>
          </p:cNvPr>
          <p:cNvPicPr>
            <a:picLocks noChangeAspect="1"/>
          </p:cNvPicPr>
          <p:nvPr/>
        </p:nvPicPr>
        <p:blipFill>
          <a:blip r:embed="rId3"/>
          <a:stretch>
            <a:fillRect/>
          </a:stretch>
        </p:blipFill>
        <p:spPr>
          <a:xfrm>
            <a:off x="1219200" y="3176259"/>
            <a:ext cx="9753600" cy="1724025"/>
          </a:xfrm>
          <a:prstGeom prst="rect">
            <a:avLst/>
          </a:prstGeom>
        </p:spPr>
      </p:pic>
    </p:spTree>
    <p:extLst>
      <p:ext uri="{BB962C8B-B14F-4D97-AF65-F5344CB8AC3E}">
        <p14:creationId xmlns:p14="http://schemas.microsoft.com/office/powerpoint/2010/main" val="48387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10" name="Rectangle: Rounded Corners 9">
            <a:extLst>
              <a:ext uri="{FF2B5EF4-FFF2-40B4-BE49-F238E27FC236}">
                <a16:creationId xmlns:a16="http://schemas.microsoft.com/office/drawing/2014/main" id="{57BD66C2-DD40-4E26-A371-C280223B17A6}"/>
              </a:ext>
            </a:extLst>
          </p:cNvPr>
          <p:cNvSpPr/>
          <p:nvPr/>
        </p:nvSpPr>
        <p:spPr>
          <a:xfrm>
            <a:off x="4336311" y="31167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Tree>
    <p:extLst>
      <p:ext uri="{BB962C8B-B14F-4D97-AF65-F5344CB8AC3E}">
        <p14:creationId xmlns:p14="http://schemas.microsoft.com/office/powerpoint/2010/main" val="69204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10" name="Rectangle: Rounded Corners 9">
            <a:extLst>
              <a:ext uri="{FF2B5EF4-FFF2-40B4-BE49-F238E27FC236}">
                <a16:creationId xmlns:a16="http://schemas.microsoft.com/office/drawing/2014/main" id="{57BD66C2-DD40-4E26-A371-C280223B17A6}"/>
              </a:ext>
            </a:extLst>
          </p:cNvPr>
          <p:cNvSpPr/>
          <p:nvPr/>
        </p:nvSpPr>
        <p:spPr>
          <a:xfrm>
            <a:off x="4336311" y="31167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Tree>
    <p:extLst>
      <p:ext uri="{BB962C8B-B14F-4D97-AF65-F5344CB8AC3E}">
        <p14:creationId xmlns:p14="http://schemas.microsoft.com/office/powerpoint/2010/main" val="17141656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0 -1.48148E-6 L -0.34089 -0.22361 " pathEditMode="relative" rAng="0" ptsTypes="AA">
                                      <p:cBhvr>
                                        <p:cTn id="6" dur="2000" fill="hold"/>
                                        <p:tgtEl>
                                          <p:spTgt spid="10"/>
                                        </p:tgtEl>
                                        <p:attrNameLst>
                                          <p:attrName>ppt_x</p:attrName>
                                          <p:attrName>ppt_y</p:attrName>
                                        </p:attrNameLst>
                                      </p:cBhvr>
                                      <p:rCtr x="-17044" y="-1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Global distribution &amp; high availability</a:t>
            </a:r>
          </a:p>
        </p:txBody>
      </p:sp>
    </p:spTree>
    <p:extLst>
      <p:ext uri="{BB962C8B-B14F-4D97-AF65-F5344CB8AC3E}">
        <p14:creationId xmlns:p14="http://schemas.microsoft.com/office/powerpoint/2010/main" val="337761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Global distribution &amp; high availability</a:t>
            </a:r>
          </a:p>
        </p:txBody>
      </p:sp>
    </p:spTree>
    <p:extLst>
      <p:ext uri="{BB962C8B-B14F-4D97-AF65-F5344CB8AC3E}">
        <p14:creationId xmlns:p14="http://schemas.microsoft.com/office/powerpoint/2010/main" val="496336840"/>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7037E-6 L -0.35339 0.15741 " pathEditMode="relative" rAng="0" ptsTypes="AA">
                                      <p:cBhvr>
                                        <p:cTn id="6" dur="2000" fill="hold"/>
                                        <p:tgtEl>
                                          <p:spTgt spid="11"/>
                                        </p:tgtEl>
                                        <p:attrNameLst>
                                          <p:attrName>ppt_x</p:attrName>
                                          <p:attrName>ppt_y</p:attrName>
                                        </p:attrNameLst>
                                      </p:cBhvr>
                                      <p:rCtr x="-17669" y="7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Elastic scalability</a:t>
            </a:r>
          </a:p>
        </p:txBody>
      </p:sp>
      <p:sp>
        <p:nvSpPr>
          <p:cNvPr id="6" name="Rectangle: Rounded Corners 5">
            <a:extLst>
              <a:ext uri="{FF2B5EF4-FFF2-40B4-BE49-F238E27FC236}">
                <a16:creationId xmlns:a16="http://schemas.microsoft.com/office/drawing/2014/main" id="{4217BEAF-95E8-4ABA-BC54-C74FAE2705C1}"/>
              </a:ext>
            </a:extLst>
          </p:cNvPr>
          <p:cNvSpPr/>
          <p:nvPr/>
        </p:nvSpPr>
        <p:spPr>
          <a:xfrm>
            <a:off x="177800" y="43477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Global distribution &amp; high availability</a:t>
            </a:r>
          </a:p>
        </p:txBody>
      </p:sp>
    </p:spTree>
    <p:extLst>
      <p:ext uri="{BB962C8B-B14F-4D97-AF65-F5344CB8AC3E}">
        <p14:creationId xmlns:p14="http://schemas.microsoft.com/office/powerpoint/2010/main" val="5176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Strong</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Tree>
    <p:extLst>
      <p:ext uri="{BB962C8B-B14F-4D97-AF65-F5344CB8AC3E}">
        <p14:creationId xmlns:p14="http://schemas.microsoft.com/office/powerpoint/2010/main" val="23511590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4.16667E-7 -4.81481E-6 L -0.43151 0.00417 " pathEditMode="relative" rAng="0" ptsTypes="AA">
                                      <p:cBhvr>
                                        <p:cTn id="6" dur="2000" fill="hold"/>
                                        <p:tgtEl>
                                          <p:spTgt spid="30"/>
                                        </p:tgtEl>
                                        <p:attrNameLst>
                                          <p:attrName>ppt_x</p:attrName>
                                          <p:attrName>ppt_y</p:attrName>
                                        </p:attrNameLst>
                                      </p:cBhvr>
                                      <p:rCtr x="-2157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Elastic scalability</a:t>
            </a:r>
          </a:p>
        </p:txBody>
      </p:sp>
      <p:sp>
        <p:nvSpPr>
          <p:cNvPr id="6" name="Rectangle: Rounded Corners 5">
            <a:extLst>
              <a:ext uri="{FF2B5EF4-FFF2-40B4-BE49-F238E27FC236}">
                <a16:creationId xmlns:a16="http://schemas.microsoft.com/office/drawing/2014/main" id="{4217BEAF-95E8-4ABA-BC54-C74FAE2705C1}"/>
              </a:ext>
            </a:extLst>
          </p:cNvPr>
          <p:cNvSpPr/>
          <p:nvPr/>
        </p:nvSpPr>
        <p:spPr>
          <a:xfrm>
            <a:off x="177800" y="43477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Global distribution &amp; high availability</a:t>
            </a:r>
          </a:p>
        </p:txBody>
      </p:sp>
    </p:spTree>
    <p:extLst>
      <p:ext uri="{BB962C8B-B14F-4D97-AF65-F5344CB8AC3E}">
        <p14:creationId xmlns:p14="http://schemas.microsoft.com/office/powerpoint/2010/main" val="3447822409"/>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0 -3.7037E-6 L 0.32865 -0.26273 " pathEditMode="relative" rAng="0" ptsTypes="AA">
                                      <p:cBhvr>
                                        <p:cTn id="6" dur="2000" fill="hold"/>
                                        <p:tgtEl>
                                          <p:spTgt spid="11"/>
                                        </p:tgtEl>
                                        <p:attrNameLst>
                                          <p:attrName>ppt_x</p:attrName>
                                          <p:attrName>ppt_y</p:attrName>
                                        </p:attrNameLst>
                                      </p:cBhvr>
                                      <p:rCtr x="16432" y="-1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Rounded Corners 2">
            <a:extLst>
              <a:ext uri="{FF2B5EF4-FFF2-40B4-BE49-F238E27FC236}">
                <a16:creationId xmlns:a16="http://schemas.microsoft.com/office/drawing/2014/main" id="{872BACC6-816A-4139-A7AC-D21436735495}"/>
              </a:ext>
            </a:extLst>
          </p:cNvPr>
          <p:cNvSpPr/>
          <p:nvPr/>
        </p:nvSpPr>
        <p:spPr>
          <a:xfrm>
            <a:off x="177872" y="15959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No </a:t>
            </a:r>
            <a:r>
              <a:rPr lang="en-US" sz="3600" b="1" dirty="0" err="1"/>
              <a:t>etcd</a:t>
            </a:r>
            <a:r>
              <a:rPr lang="en-US" sz="3600" b="1" dirty="0"/>
              <a:t> Operations Management</a:t>
            </a:r>
          </a:p>
        </p:txBody>
      </p:sp>
      <p:sp>
        <p:nvSpPr>
          <p:cNvPr id="11" name="Rectangle: Rounded Corners 10">
            <a:extLst>
              <a:ext uri="{FF2B5EF4-FFF2-40B4-BE49-F238E27FC236}">
                <a16:creationId xmlns:a16="http://schemas.microsoft.com/office/drawing/2014/main" id="{E31F6037-ED84-4996-999D-71720D7D66C8}"/>
              </a:ext>
            </a:extLst>
          </p:cNvPr>
          <p:cNvSpPr/>
          <p:nvPr/>
        </p:nvSpPr>
        <p:spPr>
          <a:xfrm>
            <a:off x="4488711" y="326916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Security &amp; enterprise readiness</a:t>
            </a:r>
          </a:p>
        </p:txBody>
      </p:sp>
      <p:sp>
        <p:nvSpPr>
          <p:cNvPr id="6" name="Rectangle: Rounded Corners 5">
            <a:extLst>
              <a:ext uri="{FF2B5EF4-FFF2-40B4-BE49-F238E27FC236}">
                <a16:creationId xmlns:a16="http://schemas.microsoft.com/office/drawing/2014/main" id="{4217BEAF-95E8-4ABA-BC54-C74FAE2705C1}"/>
              </a:ext>
            </a:extLst>
          </p:cNvPr>
          <p:cNvSpPr/>
          <p:nvPr/>
        </p:nvSpPr>
        <p:spPr>
          <a:xfrm>
            <a:off x="177800" y="4347700"/>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Global distribution &amp; high availability</a:t>
            </a:r>
          </a:p>
        </p:txBody>
      </p:sp>
      <p:sp>
        <p:nvSpPr>
          <p:cNvPr id="7" name="Rectangle: Rounded Corners 6">
            <a:extLst>
              <a:ext uri="{FF2B5EF4-FFF2-40B4-BE49-F238E27FC236}">
                <a16:creationId xmlns:a16="http://schemas.microsoft.com/office/drawing/2014/main" id="{1AE72DA4-7459-451F-AD17-17D5F897A656}"/>
              </a:ext>
            </a:extLst>
          </p:cNvPr>
          <p:cNvSpPr/>
          <p:nvPr/>
        </p:nvSpPr>
        <p:spPr>
          <a:xfrm>
            <a:off x="8494751" y="1462088"/>
            <a:ext cx="3519377"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t>Elastic scalability</a:t>
            </a:r>
          </a:p>
        </p:txBody>
      </p:sp>
    </p:spTree>
    <p:extLst>
      <p:ext uri="{BB962C8B-B14F-4D97-AF65-F5344CB8AC3E}">
        <p14:creationId xmlns:p14="http://schemas.microsoft.com/office/powerpoint/2010/main" val="216587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err="1"/>
              <a:t>etcd</a:t>
            </a:r>
            <a:r>
              <a:rPr lang="en-US" dirty="0"/>
              <a:t>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468128" y="1232280"/>
            <a:ext cx="11255744" cy="5489195"/>
          </a:xfrm>
          <a:prstGeom prst="rect">
            <a:avLst/>
          </a:prstGeom>
          <a:noFill/>
        </p:spPr>
        <p:txBody>
          <a:bodyPr wrap="square" rtlCol="0">
            <a:spAutoFit/>
          </a:bodyPr>
          <a:lstStyle/>
          <a:p>
            <a:pPr algn="ctr">
              <a:lnSpc>
                <a:spcPct val="150000"/>
              </a:lnSpc>
            </a:pPr>
            <a:r>
              <a:rPr lang="en-US" sz="6000" dirty="0"/>
              <a:t>Allows developers to scale Kubernetes state management on a fully managed cloud native PaaS service</a:t>
            </a:r>
          </a:p>
        </p:txBody>
      </p:sp>
    </p:spTree>
    <p:extLst>
      <p:ext uri="{BB962C8B-B14F-4D97-AF65-F5344CB8AC3E}">
        <p14:creationId xmlns:p14="http://schemas.microsoft.com/office/powerpoint/2010/main" val="3406592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429B2-A9D8-40EE-B445-7A77D05A271B}"/>
              </a:ext>
            </a:extLst>
          </p:cNvPr>
          <p:cNvSpPr txBox="1">
            <a:spLocks/>
          </p:cNvSpPr>
          <p:nvPr/>
        </p:nvSpPr>
        <p:spPr>
          <a:xfrm>
            <a:off x="890145" y="1638626"/>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
        <p:nvSpPr>
          <p:cNvPr id="5" name="TextBox 4">
            <a:extLst>
              <a:ext uri="{FF2B5EF4-FFF2-40B4-BE49-F238E27FC236}">
                <a16:creationId xmlns:a16="http://schemas.microsoft.com/office/drawing/2014/main" id="{AF2EBA32-C08E-4F15-B14C-15FBC9D031B8}"/>
              </a:ext>
            </a:extLst>
          </p:cNvPr>
          <p:cNvSpPr txBox="1"/>
          <p:nvPr/>
        </p:nvSpPr>
        <p:spPr>
          <a:xfrm>
            <a:off x="0" y="438297"/>
            <a:ext cx="6693459" cy="1200329"/>
          </a:xfrm>
          <a:prstGeom prst="rect">
            <a:avLst/>
          </a:prstGeom>
          <a:noFill/>
        </p:spPr>
        <p:txBody>
          <a:bodyPr wrap="square" rtlCol="0">
            <a:spAutoFit/>
          </a:bodyPr>
          <a:lstStyle/>
          <a:p>
            <a:pPr algn="ctr"/>
            <a:r>
              <a:rPr lang="en-US" sz="7200" b="1" dirty="0">
                <a:latin typeface="Kamerik205 8" panose="020B0803030600020004" pitchFamily="34" charset="0"/>
              </a:rPr>
              <a:t>Call to Action</a:t>
            </a:r>
          </a:p>
        </p:txBody>
      </p:sp>
      <p:pic>
        <p:nvPicPr>
          <p:cNvPr id="4" name="Picture 3">
            <a:extLst>
              <a:ext uri="{FF2B5EF4-FFF2-40B4-BE49-F238E27FC236}">
                <a16:creationId xmlns:a16="http://schemas.microsoft.com/office/drawing/2014/main" id="{4C57C38C-0935-435F-9FD9-FDA979D78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755" y="0"/>
            <a:ext cx="9384230" cy="6858000"/>
          </a:xfrm>
          <a:prstGeom prst="rect">
            <a:avLst/>
          </a:prstGeom>
        </p:spPr>
      </p:pic>
    </p:spTree>
    <p:extLst>
      <p:ext uri="{BB962C8B-B14F-4D97-AF65-F5344CB8AC3E}">
        <p14:creationId xmlns:p14="http://schemas.microsoft.com/office/powerpoint/2010/main" val="20426297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normAutofit/>
          </a:bodyPr>
          <a:lstStyle/>
          <a:p>
            <a:r>
              <a:rPr lang="en-US" sz="4000" dirty="0"/>
              <a:t>azure.Microsoft.com/</a:t>
            </a:r>
            <a:r>
              <a:rPr lang="en-US" sz="4000" dirty="0" err="1"/>
              <a:t>en</a:t>
            </a:r>
            <a:r>
              <a:rPr lang="en-US" sz="4000" dirty="0"/>
              <a:t>-us/try/</a:t>
            </a:r>
            <a:r>
              <a:rPr lang="en-US" sz="4000" dirty="0" err="1"/>
              <a:t>cosmosdb</a:t>
            </a:r>
            <a:endParaRPr lang="en-US" sz="4000" dirty="0"/>
          </a:p>
        </p:txBody>
      </p:sp>
      <p:pic>
        <p:nvPicPr>
          <p:cNvPr id="4" name="Picture 3">
            <a:extLst>
              <a:ext uri="{FF2B5EF4-FFF2-40B4-BE49-F238E27FC236}">
                <a16:creationId xmlns:a16="http://schemas.microsoft.com/office/drawing/2014/main" id="{544A4267-70B1-4FF2-B2C2-7C6010454279}"/>
              </a:ext>
            </a:extLst>
          </p:cNvPr>
          <p:cNvPicPr>
            <a:picLocks noChangeAspect="1"/>
          </p:cNvPicPr>
          <p:nvPr/>
        </p:nvPicPr>
        <p:blipFill>
          <a:blip r:embed="rId3"/>
          <a:stretch>
            <a:fillRect/>
          </a:stretch>
        </p:blipFill>
        <p:spPr>
          <a:xfrm>
            <a:off x="2810108" y="1281210"/>
            <a:ext cx="6248310" cy="5197648"/>
          </a:xfrm>
          <a:prstGeom prst="rect">
            <a:avLst/>
          </a:prstGeom>
        </p:spPr>
      </p:pic>
    </p:spTree>
    <p:extLst>
      <p:ext uri="{BB962C8B-B14F-4D97-AF65-F5344CB8AC3E}">
        <p14:creationId xmlns:p14="http://schemas.microsoft.com/office/powerpoint/2010/main" val="11682457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20970F-0B5E-4504-8984-9D352D821779}"/>
              </a:ext>
            </a:extLst>
          </p:cNvPr>
          <p:cNvSpPr/>
          <p:nvPr/>
        </p:nvSpPr>
        <p:spPr>
          <a:xfrm>
            <a:off x="770215" y="2321004"/>
            <a:ext cx="10651570" cy="2215991"/>
          </a:xfrm>
          <a:prstGeom prst="rect">
            <a:avLst/>
          </a:prstGeom>
          <a:noFill/>
        </p:spPr>
        <p:txBody>
          <a:bodyPr wrap="non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Free Database</a:t>
            </a:r>
          </a:p>
        </p:txBody>
      </p:sp>
    </p:spTree>
    <p:extLst>
      <p:ext uri="{BB962C8B-B14F-4D97-AF65-F5344CB8AC3E}">
        <p14:creationId xmlns:p14="http://schemas.microsoft.com/office/powerpoint/2010/main" val="8117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20970F-0B5E-4504-8984-9D352D821779}"/>
              </a:ext>
            </a:extLst>
          </p:cNvPr>
          <p:cNvSpPr/>
          <p:nvPr/>
        </p:nvSpPr>
        <p:spPr>
          <a:xfrm>
            <a:off x="770215" y="2321004"/>
            <a:ext cx="10651570" cy="2215991"/>
          </a:xfrm>
          <a:prstGeom prst="rect">
            <a:avLst/>
          </a:prstGeom>
          <a:noFill/>
        </p:spPr>
        <p:txBody>
          <a:bodyPr wrap="non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Free Database</a:t>
            </a:r>
          </a:p>
        </p:txBody>
      </p:sp>
    </p:spTree>
    <p:extLst>
      <p:ext uri="{BB962C8B-B14F-4D97-AF65-F5344CB8AC3E}">
        <p14:creationId xmlns:p14="http://schemas.microsoft.com/office/powerpoint/2010/main" val="1517670571"/>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7616 " pathEditMode="relative" rAng="0" ptsTypes="AA">
                                      <p:cBhvr>
                                        <p:cTn id="6" dur="2000" fill="hold"/>
                                        <p:tgtEl>
                                          <p:spTgt spid="2"/>
                                        </p:tgtEl>
                                        <p:attrNameLst>
                                          <p:attrName>ppt_x</p:attrName>
                                          <p:attrName>ppt_y</p:attrName>
                                        </p:attrNameLst>
                                      </p:cBhvr>
                                      <p:rCtr x="0"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451CFA-744C-4218-A077-B5485B4283BB}"/>
              </a:ext>
            </a:extLst>
          </p:cNvPr>
          <p:cNvSpPr/>
          <p:nvPr/>
        </p:nvSpPr>
        <p:spPr>
          <a:xfrm>
            <a:off x="770215" y="-258645"/>
            <a:ext cx="10651570" cy="2215991"/>
          </a:xfrm>
          <a:prstGeom prst="rect">
            <a:avLst/>
          </a:prstGeom>
          <a:noFill/>
        </p:spPr>
        <p:txBody>
          <a:bodyPr wrap="non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Free Database</a:t>
            </a:r>
          </a:p>
        </p:txBody>
      </p:sp>
      <p:sp>
        <p:nvSpPr>
          <p:cNvPr id="4" name="Rectangle 3">
            <a:extLst>
              <a:ext uri="{FF2B5EF4-FFF2-40B4-BE49-F238E27FC236}">
                <a16:creationId xmlns:a16="http://schemas.microsoft.com/office/drawing/2014/main" id="{8453E036-C491-4624-BBC0-BDA56192FBCE}"/>
              </a:ext>
            </a:extLst>
          </p:cNvPr>
          <p:cNvSpPr/>
          <p:nvPr/>
        </p:nvSpPr>
        <p:spPr>
          <a:xfrm>
            <a:off x="3376057" y="2403394"/>
            <a:ext cx="5439887" cy="1569660"/>
          </a:xfrm>
          <a:prstGeom prst="rect">
            <a:avLst/>
          </a:prstGeom>
          <a:noFill/>
        </p:spPr>
        <p:txBody>
          <a:bodyPr wrap="none" lIns="91440" tIns="45720" rIns="91440" bIns="45720">
            <a:spAutoFit/>
          </a:bodyPr>
          <a:lstStyle/>
          <a:p>
            <a:pPr algn="ctr"/>
            <a:r>
              <a:rPr lang="en-US" sz="9600" b="1" cap="none" spc="0" dirty="0">
                <a:ln w="22225">
                  <a:solidFill>
                    <a:schemeClr val="accent6">
                      <a:lumMod val="75000"/>
                    </a:schemeClr>
                  </a:solidFill>
                  <a:prstDash val="solid"/>
                </a:ln>
                <a:solidFill>
                  <a:srgbClr val="9ED35A"/>
                </a:solidFill>
                <a:effectLst/>
              </a:rPr>
              <a:t>1000 RU/s</a:t>
            </a:r>
          </a:p>
        </p:txBody>
      </p:sp>
      <p:sp>
        <p:nvSpPr>
          <p:cNvPr id="5" name="Rectangle 4">
            <a:extLst>
              <a:ext uri="{FF2B5EF4-FFF2-40B4-BE49-F238E27FC236}">
                <a16:creationId xmlns:a16="http://schemas.microsoft.com/office/drawing/2014/main" id="{6B10A8C8-24EE-4EC7-853D-2F0FC9FB9B65}"/>
              </a:ext>
            </a:extLst>
          </p:cNvPr>
          <p:cNvSpPr/>
          <p:nvPr/>
        </p:nvSpPr>
        <p:spPr>
          <a:xfrm>
            <a:off x="4469593" y="3973054"/>
            <a:ext cx="3252814" cy="1569660"/>
          </a:xfrm>
          <a:prstGeom prst="rect">
            <a:avLst/>
          </a:prstGeom>
          <a:noFill/>
        </p:spPr>
        <p:txBody>
          <a:bodyPr wrap="none" lIns="91440" tIns="45720" rIns="91440" bIns="45720">
            <a:spAutoFit/>
          </a:bodyPr>
          <a:lstStyle/>
          <a:p>
            <a:pPr algn="ctr"/>
            <a:r>
              <a:rPr lang="en-US" sz="9600" b="1" dirty="0">
                <a:ln w="22225">
                  <a:solidFill>
                    <a:schemeClr val="accent6">
                      <a:lumMod val="75000"/>
                    </a:schemeClr>
                  </a:solidFill>
                  <a:prstDash val="solid"/>
                </a:ln>
                <a:solidFill>
                  <a:srgbClr val="9ED35A"/>
                </a:solidFill>
              </a:rPr>
              <a:t>25-Gb</a:t>
            </a:r>
          </a:p>
        </p:txBody>
      </p:sp>
    </p:spTree>
    <p:extLst>
      <p:ext uri="{BB962C8B-B14F-4D97-AF65-F5344CB8AC3E}">
        <p14:creationId xmlns:p14="http://schemas.microsoft.com/office/powerpoint/2010/main" val="3493515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20970F-0B5E-4504-8984-9D352D821779}"/>
              </a:ext>
            </a:extLst>
          </p:cNvPr>
          <p:cNvSpPr/>
          <p:nvPr/>
        </p:nvSpPr>
        <p:spPr>
          <a:xfrm>
            <a:off x="2279509" y="2321004"/>
            <a:ext cx="7632988" cy="2215991"/>
          </a:xfrm>
          <a:prstGeom prst="rect">
            <a:avLst/>
          </a:prstGeom>
          <a:noFill/>
        </p:spPr>
        <p:txBody>
          <a:bodyPr wrap="non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Serverless</a:t>
            </a:r>
          </a:p>
        </p:txBody>
      </p:sp>
    </p:spTree>
    <p:extLst>
      <p:ext uri="{BB962C8B-B14F-4D97-AF65-F5344CB8AC3E}">
        <p14:creationId xmlns:p14="http://schemas.microsoft.com/office/powerpoint/2010/main" val="209947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2EBD-30B9-4819-9DDE-F3B1DFBFB3B5}"/>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6B7C3A8-9C4F-4201-BC91-C42239728D7B}"/>
              </a:ext>
            </a:extLst>
          </p:cNvPr>
          <p:cNvSpPr>
            <a:spLocks noGrp="1"/>
          </p:cNvSpPr>
          <p:nvPr>
            <p:ph idx="1"/>
          </p:nvPr>
        </p:nvSpPr>
        <p:spPr>
          <a:xfrm>
            <a:off x="1460500" y="2314427"/>
            <a:ext cx="6177967" cy="3596120"/>
          </a:xfrm>
        </p:spPr>
        <p:txBody>
          <a:bodyPr>
            <a:normAutofit/>
          </a:bodyPr>
          <a:lstStyle/>
          <a:p>
            <a:pPr marL="0" indent="0">
              <a:buNone/>
            </a:pPr>
            <a:r>
              <a:rPr lang="en-US" sz="4000" dirty="0"/>
              <a:t>chadgreen@chadgreen.com</a:t>
            </a:r>
          </a:p>
          <a:p>
            <a:pPr marL="0" indent="0">
              <a:buNone/>
            </a:pPr>
            <a:r>
              <a:rPr lang="en-US" sz="4000" dirty="0"/>
              <a:t>TaleLearnCode</a:t>
            </a:r>
          </a:p>
          <a:p>
            <a:pPr marL="0" indent="0">
              <a:buNone/>
            </a:pPr>
            <a:r>
              <a:rPr lang="en-US" sz="4000" dirty="0"/>
              <a:t>TaleLearnCode.com</a:t>
            </a:r>
          </a:p>
          <a:p>
            <a:pPr marL="0" indent="0">
              <a:buNone/>
            </a:pPr>
            <a:r>
              <a:rPr lang="en-US" sz="4000" dirty="0" err="1"/>
              <a:t>ChadGreen</a:t>
            </a:r>
            <a:r>
              <a:rPr lang="en-US" sz="4000" dirty="0"/>
              <a:t> &amp; TaleLearnCode</a:t>
            </a:r>
          </a:p>
          <a:p>
            <a:pPr marL="0" indent="0">
              <a:buNone/>
            </a:pPr>
            <a:r>
              <a:rPr lang="en-US" sz="4000" dirty="0" err="1"/>
              <a:t>ChadwickEGreen</a:t>
            </a:r>
            <a:endParaRPr lang="en-US" sz="4000" dirty="0"/>
          </a:p>
        </p:txBody>
      </p:sp>
      <p:pic>
        <p:nvPicPr>
          <p:cNvPr id="7" name="Picture 6">
            <a:extLst>
              <a:ext uri="{FF2B5EF4-FFF2-40B4-BE49-F238E27FC236}">
                <a16:creationId xmlns:a16="http://schemas.microsoft.com/office/drawing/2014/main" id="{3529598D-E21B-42CD-B784-5BC9AD17D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9" name="Picture 8">
            <a:extLst>
              <a:ext uri="{FF2B5EF4-FFF2-40B4-BE49-F238E27FC236}">
                <a16:creationId xmlns:a16="http://schemas.microsoft.com/office/drawing/2014/main" id="{2CF94E63-1C82-402A-AEC7-031B1420E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11" name="Picture 10">
            <a:extLst>
              <a:ext uri="{FF2B5EF4-FFF2-40B4-BE49-F238E27FC236}">
                <a16:creationId xmlns:a16="http://schemas.microsoft.com/office/drawing/2014/main" id="{33FD4EBA-E65D-4EBF-A2D3-5F3123375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13" name="Picture 12">
            <a:extLst>
              <a:ext uri="{FF2B5EF4-FFF2-40B4-BE49-F238E27FC236}">
                <a16:creationId xmlns:a16="http://schemas.microsoft.com/office/drawing/2014/main" id="{DEC4BDE7-DEDE-41E3-A9F6-5FDEA6611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15" name="Picture 14">
            <a:extLst>
              <a:ext uri="{FF2B5EF4-FFF2-40B4-BE49-F238E27FC236}">
                <a16:creationId xmlns:a16="http://schemas.microsoft.com/office/drawing/2014/main" id="{7265D0F9-79A0-4576-A1EB-85A7285A3E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pic>
        <p:nvPicPr>
          <p:cNvPr id="6" name="Picture 5">
            <a:extLst>
              <a:ext uri="{FF2B5EF4-FFF2-40B4-BE49-F238E27FC236}">
                <a16:creationId xmlns:a16="http://schemas.microsoft.com/office/drawing/2014/main" id="{AE8E0E22-2DAC-4571-8A4C-78110533CF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8467" y="0"/>
            <a:ext cx="5143500" cy="6858000"/>
          </a:xfrm>
          <a:prstGeom prst="rect">
            <a:avLst/>
          </a:prstGeom>
        </p:spPr>
      </p:pic>
    </p:spTree>
    <p:extLst>
      <p:ext uri="{BB962C8B-B14F-4D97-AF65-F5344CB8AC3E}">
        <p14:creationId xmlns:p14="http://schemas.microsoft.com/office/powerpoint/2010/main" val="310553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Bounded Staleness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Tree>
    <p:extLst>
      <p:ext uri="{BB962C8B-B14F-4D97-AF65-F5344CB8AC3E}">
        <p14:creationId xmlns:p14="http://schemas.microsoft.com/office/powerpoint/2010/main" val="1965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Bounded Staleness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Tree>
    <p:extLst>
      <p:ext uri="{BB962C8B-B14F-4D97-AF65-F5344CB8AC3E}">
        <p14:creationId xmlns:p14="http://schemas.microsoft.com/office/powerpoint/2010/main" val="390254887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4.81481E-6 L 0.39427 -0.00694 " pathEditMode="relative" rAng="0" ptsTypes="AA">
                                      <p:cBhvr>
                                        <p:cTn id="6" dur="2000" fill="hold"/>
                                        <p:tgtEl>
                                          <p:spTgt spid="30"/>
                                        </p:tgtEl>
                                        <p:attrNameLst>
                                          <p:attrName>ppt_x</p:attrName>
                                          <p:attrName>ppt_y</p:attrName>
                                        </p:attrNameLst>
                                      </p:cBhvr>
                                      <p:rCtr x="19714"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Session</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Tree>
    <p:extLst>
      <p:ext uri="{BB962C8B-B14F-4D97-AF65-F5344CB8AC3E}">
        <p14:creationId xmlns:p14="http://schemas.microsoft.com/office/powerpoint/2010/main" val="202030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Session</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Tree>
    <p:extLst>
      <p:ext uri="{BB962C8B-B14F-4D97-AF65-F5344CB8AC3E}">
        <p14:creationId xmlns:p14="http://schemas.microsoft.com/office/powerpoint/2010/main" val="26298814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4.81481E-6 L -0.22213 0.17269 " pathEditMode="relative" rAng="0" ptsTypes="AA">
                                      <p:cBhvr>
                                        <p:cTn id="6" dur="2000" fill="hold"/>
                                        <p:tgtEl>
                                          <p:spTgt spid="30"/>
                                        </p:tgtEl>
                                        <p:attrNameLst>
                                          <p:attrName>ppt_x</p:attrName>
                                          <p:attrName>ppt_y</p:attrName>
                                        </p:attrNameLst>
                                      </p:cBhvr>
                                      <p:rCtr x="-11107" y="8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Consistent Prefix</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
        <p:nvSpPr>
          <p:cNvPr id="33" name="TextBox 32">
            <a:extLst>
              <a:ext uri="{FF2B5EF4-FFF2-40B4-BE49-F238E27FC236}">
                <a16:creationId xmlns:a16="http://schemas.microsoft.com/office/drawing/2014/main" id="{641EE5FA-E3DB-4647-A7BF-08BD7F74AA4A}"/>
              </a:ext>
            </a:extLst>
          </p:cNvPr>
          <p:cNvSpPr txBox="1"/>
          <p:nvPr/>
        </p:nvSpPr>
        <p:spPr>
          <a:xfrm>
            <a:off x="1187382" y="3162186"/>
            <a:ext cx="4651259" cy="584775"/>
          </a:xfrm>
          <a:prstGeom prst="rect">
            <a:avLst/>
          </a:prstGeom>
          <a:noFill/>
        </p:spPr>
        <p:txBody>
          <a:bodyPr wrap="square" rtlCol="0">
            <a:spAutoFit/>
          </a:bodyPr>
          <a:lstStyle/>
          <a:p>
            <a:pPr algn="ctr"/>
            <a:r>
              <a:rPr lang="en-US" sz="3200" b="1" dirty="0"/>
              <a:t>Session</a:t>
            </a:r>
          </a:p>
        </p:txBody>
      </p:sp>
    </p:spTree>
    <p:extLst>
      <p:ext uri="{BB962C8B-B14F-4D97-AF65-F5344CB8AC3E}">
        <p14:creationId xmlns:p14="http://schemas.microsoft.com/office/powerpoint/2010/main" val="26939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Consistent Prefix</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
        <p:nvSpPr>
          <p:cNvPr id="33" name="TextBox 32">
            <a:extLst>
              <a:ext uri="{FF2B5EF4-FFF2-40B4-BE49-F238E27FC236}">
                <a16:creationId xmlns:a16="http://schemas.microsoft.com/office/drawing/2014/main" id="{641EE5FA-E3DB-4647-A7BF-08BD7F74AA4A}"/>
              </a:ext>
            </a:extLst>
          </p:cNvPr>
          <p:cNvSpPr txBox="1"/>
          <p:nvPr/>
        </p:nvSpPr>
        <p:spPr>
          <a:xfrm>
            <a:off x="1187382" y="3162186"/>
            <a:ext cx="4651259" cy="584775"/>
          </a:xfrm>
          <a:prstGeom prst="rect">
            <a:avLst/>
          </a:prstGeom>
          <a:noFill/>
        </p:spPr>
        <p:txBody>
          <a:bodyPr wrap="square" rtlCol="0">
            <a:spAutoFit/>
          </a:bodyPr>
          <a:lstStyle/>
          <a:p>
            <a:pPr algn="ctr"/>
            <a:r>
              <a:rPr lang="en-US" sz="3200" b="1" dirty="0"/>
              <a:t>Session</a:t>
            </a:r>
          </a:p>
        </p:txBody>
      </p:sp>
    </p:spTree>
    <p:extLst>
      <p:ext uri="{BB962C8B-B14F-4D97-AF65-F5344CB8AC3E}">
        <p14:creationId xmlns:p14="http://schemas.microsoft.com/office/powerpoint/2010/main" val="29432996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4.81481E-6 L 0.24831 0.17269 " pathEditMode="relative" rAng="0" ptsTypes="AA">
                                      <p:cBhvr>
                                        <p:cTn id="6" dur="2000" fill="hold"/>
                                        <p:tgtEl>
                                          <p:spTgt spid="30"/>
                                        </p:tgtEl>
                                        <p:attrNameLst>
                                          <p:attrName>ppt_x</p:attrName>
                                          <p:attrName>ppt_y</p:attrName>
                                        </p:attrNameLst>
                                      </p:cBhvr>
                                      <p:rCtr x="12409" y="8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925830" y="1860335"/>
            <a:ext cx="4651259" cy="769441"/>
          </a:xfrm>
          <a:prstGeom prst="rect">
            <a:avLst/>
          </a:prstGeom>
          <a:noFill/>
        </p:spPr>
        <p:txBody>
          <a:bodyPr wrap="square" rtlCol="0">
            <a:spAutoFit/>
          </a:bodyPr>
          <a:lstStyle/>
          <a:p>
            <a:pPr algn="ctr"/>
            <a:r>
              <a:rPr lang="en-US" sz="4400" b="1" dirty="0"/>
              <a:t>Eventual</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31" name="TextBox 30">
            <a:extLst>
              <a:ext uri="{FF2B5EF4-FFF2-40B4-BE49-F238E27FC236}">
                <a16:creationId xmlns:a16="http://schemas.microsoft.com/office/drawing/2014/main" id="{3EE0ADD1-5963-473F-B108-2A02B06729E1}"/>
              </a:ext>
            </a:extLst>
          </p:cNvPr>
          <p:cNvSpPr txBox="1"/>
          <p:nvPr/>
        </p:nvSpPr>
        <p:spPr>
          <a:xfrm>
            <a:off x="-1573270" y="1955846"/>
            <a:ext cx="4651259" cy="584775"/>
          </a:xfrm>
          <a:prstGeom prst="rect">
            <a:avLst/>
          </a:prstGeom>
          <a:noFill/>
        </p:spPr>
        <p:txBody>
          <a:bodyPr wrap="square" rtlCol="0">
            <a:spAutoFit/>
          </a:bodyPr>
          <a:lstStyle/>
          <a:p>
            <a:pPr algn="ctr"/>
            <a:r>
              <a:rPr lang="en-US" sz="3200" b="1" dirty="0"/>
              <a:t>Strong</a:t>
            </a:r>
          </a:p>
        </p:txBody>
      </p:sp>
      <p:sp>
        <p:nvSpPr>
          <p:cNvPr id="32" name="TextBox 31">
            <a:extLst>
              <a:ext uri="{FF2B5EF4-FFF2-40B4-BE49-F238E27FC236}">
                <a16:creationId xmlns:a16="http://schemas.microsoft.com/office/drawing/2014/main" id="{94C1546A-A368-44B9-85F1-F07A10FC1F04}"/>
              </a:ext>
            </a:extLst>
          </p:cNvPr>
          <p:cNvSpPr txBox="1"/>
          <p:nvPr/>
        </p:nvSpPr>
        <p:spPr>
          <a:xfrm>
            <a:off x="8216900" y="1925655"/>
            <a:ext cx="4651259" cy="584775"/>
          </a:xfrm>
          <a:prstGeom prst="rect">
            <a:avLst/>
          </a:prstGeom>
          <a:noFill/>
        </p:spPr>
        <p:txBody>
          <a:bodyPr wrap="square" rtlCol="0">
            <a:spAutoFit/>
          </a:bodyPr>
          <a:lstStyle/>
          <a:p>
            <a:pPr algn="ctr"/>
            <a:r>
              <a:rPr lang="en-US" sz="3200" b="1" dirty="0"/>
              <a:t>Bounded Staleness</a:t>
            </a:r>
          </a:p>
        </p:txBody>
      </p:sp>
      <p:sp>
        <p:nvSpPr>
          <p:cNvPr id="33" name="TextBox 32">
            <a:extLst>
              <a:ext uri="{FF2B5EF4-FFF2-40B4-BE49-F238E27FC236}">
                <a16:creationId xmlns:a16="http://schemas.microsoft.com/office/drawing/2014/main" id="{641EE5FA-E3DB-4647-A7BF-08BD7F74AA4A}"/>
              </a:ext>
            </a:extLst>
          </p:cNvPr>
          <p:cNvSpPr txBox="1"/>
          <p:nvPr/>
        </p:nvSpPr>
        <p:spPr>
          <a:xfrm>
            <a:off x="1187382" y="3162186"/>
            <a:ext cx="4651259" cy="584775"/>
          </a:xfrm>
          <a:prstGeom prst="rect">
            <a:avLst/>
          </a:prstGeom>
          <a:noFill/>
        </p:spPr>
        <p:txBody>
          <a:bodyPr wrap="square" rtlCol="0">
            <a:spAutoFit/>
          </a:bodyPr>
          <a:lstStyle/>
          <a:p>
            <a:pPr algn="ctr"/>
            <a:r>
              <a:rPr lang="en-US" sz="3200" b="1" dirty="0"/>
              <a:t>Session</a:t>
            </a:r>
          </a:p>
        </p:txBody>
      </p:sp>
      <p:sp>
        <p:nvSpPr>
          <p:cNvPr id="34" name="TextBox 33">
            <a:extLst>
              <a:ext uri="{FF2B5EF4-FFF2-40B4-BE49-F238E27FC236}">
                <a16:creationId xmlns:a16="http://schemas.microsoft.com/office/drawing/2014/main" id="{98DB7D26-BBBE-4BDC-AFBE-841E0EB35541}"/>
              </a:ext>
            </a:extLst>
          </p:cNvPr>
          <p:cNvSpPr txBox="1"/>
          <p:nvPr/>
        </p:nvSpPr>
        <p:spPr>
          <a:xfrm>
            <a:off x="6952546" y="3133331"/>
            <a:ext cx="4651259" cy="584775"/>
          </a:xfrm>
          <a:prstGeom prst="rect">
            <a:avLst/>
          </a:prstGeom>
          <a:noFill/>
        </p:spPr>
        <p:txBody>
          <a:bodyPr wrap="square" rtlCol="0">
            <a:spAutoFit/>
          </a:bodyPr>
          <a:lstStyle/>
          <a:p>
            <a:pPr algn="ctr"/>
            <a:r>
              <a:rPr lang="en-US" sz="3200" b="1" dirty="0"/>
              <a:t>Consistent Prefix</a:t>
            </a:r>
          </a:p>
        </p:txBody>
      </p:sp>
    </p:spTree>
    <p:extLst>
      <p:ext uri="{BB962C8B-B14F-4D97-AF65-F5344CB8AC3E}">
        <p14:creationId xmlns:p14="http://schemas.microsoft.com/office/powerpoint/2010/main" val="16915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2EBD-30B9-4819-9DDE-F3B1DFBFB3B5}"/>
              </a:ext>
            </a:extLst>
          </p:cNvPr>
          <p:cNvSpPr>
            <a:spLocks noGrp="1"/>
          </p:cNvSpPr>
          <p:nvPr>
            <p:ph type="title"/>
          </p:nvPr>
        </p:nvSpPr>
        <p:spPr/>
        <p:txBody>
          <a:bodyPr/>
          <a:lstStyle/>
          <a:p>
            <a:r>
              <a:rPr lang="en-US" dirty="0"/>
              <a:t>Who is Chad Green</a:t>
            </a:r>
          </a:p>
        </p:txBody>
      </p:sp>
      <p:sp>
        <p:nvSpPr>
          <p:cNvPr id="3" name="Content Placeholder 2">
            <a:extLst>
              <a:ext uri="{FF2B5EF4-FFF2-40B4-BE49-F238E27FC236}">
                <a16:creationId xmlns:a16="http://schemas.microsoft.com/office/drawing/2014/main" id="{06B7C3A8-9C4F-4201-BC91-C42239728D7B}"/>
              </a:ext>
            </a:extLst>
          </p:cNvPr>
          <p:cNvSpPr>
            <a:spLocks noGrp="1"/>
          </p:cNvSpPr>
          <p:nvPr>
            <p:ph idx="1"/>
          </p:nvPr>
        </p:nvSpPr>
        <p:spPr>
          <a:xfrm>
            <a:off x="1460500" y="2314427"/>
            <a:ext cx="6177967" cy="3596120"/>
          </a:xfrm>
        </p:spPr>
        <p:txBody>
          <a:bodyPr>
            <a:normAutofit/>
          </a:bodyPr>
          <a:lstStyle/>
          <a:p>
            <a:pPr marL="0" indent="0">
              <a:buNone/>
            </a:pPr>
            <a:r>
              <a:rPr lang="en-US" sz="4000" dirty="0"/>
              <a:t>chadgreen@chadgreen.com</a:t>
            </a:r>
          </a:p>
          <a:p>
            <a:pPr marL="0" indent="0">
              <a:buNone/>
            </a:pPr>
            <a:r>
              <a:rPr lang="en-US" sz="4000" dirty="0"/>
              <a:t>TaleLearnCode</a:t>
            </a:r>
          </a:p>
          <a:p>
            <a:pPr marL="0" indent="0">
              <a:buNone/>
            </a:pPr>
            <a:r>
              <a:rPr lang="en-US" sz="4000" dirty="0"/>
              <a:t>TaleLearnCode.com</a:t>
            </a:r>
          </a:p>
          <a:p>
            <a:pPr marL="0" indent="0">
              <a:buNone/>
            </a:pPr>
            <a:r>
              <a:rPr lang="en-US" sz="4000" dirty="0" err="1"/>
              <a:t>ChadGreen</a:t>
            </a:r>
            <a:r>
              <a:rPr lang="en-US" sz="4000" dirty="0"/>
              <a:t> &amp; TaleLearnCode</a:t>
            </a:r>
          </a:p>
          <a:p>
            <a:pPr marL="0" indent="0">
              <a:buNone/>
            </a:pPr>
            <a:r>
              <a:rPr lang="en-US" sz="4000" dirty="0" err="1"/>
              <a:t>ChadwickEGreen</a:t>
            </a:r>
            <a:endParaRPr lang="en-US" sz="4000" dirty="0"/>
          </a:p>
        </p:txBody>
      </p:sp>
      <p:pic>
        <p:nvPicPr>
          <p:cNvPr id="5" name="Picture 4">
            <a:extLst>
              <a:ext uri="{FF2B5EF4-FFF2-40B4-BE49-F238E27FC236}">
                <a16:creationId xmlns:a16="http://schemas.microsoft.com/office/drawing/2014/main" id="{E730E8B3-E423-4C47-9B6D-4CF0419ED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858000" cy="6858000"/>
          </a:xfrm>
          <a:prstGeom prst="rect">
            <a:avLst/>
          </a:prstGeom>
        </p:spPr>
      </p:pic>
      <p:pic>
        <p:nvPicPr>
          <p:cNvPr id="7" name="Picture 6">
            <a:extLst>
              <a:ext uri="{FF2B5EF4-FFF2-40B4-BE49-F238E27FC236}">
                <a16:creationId xmlns:a16="http://schemas.microsoft.com/office/drawing/2014/main" id="{3529598D-E21B-42CD-B784-5BC9AD17D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875" y="2425264"/>
            <a:ext cx="489978" cy="450483"/>
          </a:xfrm>
          <a:prstGeom prst="rect">
            <a:avLst/>
          </a:prstGeom>
        </p:spPr>
      </p:pic>
      <p:pic>
        <p:nvPicPr>
          <p:cNvPr id="9" name="Picture 8">
            <a:extLst>
              <a:ext uri="{FF2B5EF4-FFF2-40B4-BE49-F238E27FC236}">
                <a16:creationId xmlns:a16="http://schemas.microsoft.com/office/drawing/2014/main" id="{2CF94E63-1C82-402A-AEC7-031B1420E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11" y="3111338"/>
            <a:ext cx="480742" cy="480742"/>
          </a:xfrm>
          <a:prstGeom prst="rect">
            <a:avLst/>
          </a:prstGeom>
        </p:spPr>
      </p:pic>
      <p:pic>
        <p:nvPicPr>
          <p:cNvPr id="11" name="Picture 10">
            <a:extLst>
              <a:ext uri="{FF2B5EF4-FFF2-40B4-BE49-F238E27FC236}">
                <a16:creationId xmlns:a16="http://schemas.microsoft.com/office/drawing/2014/main" id="{33FD4EBA-E65D-4EBF-A2D3-5F3123375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111" y="3687614"/>
            <a:ext cx="489978" cy="489978"/>
          </a:xfrm>
          <a:prstGeom prst="rect">
            <a:avLst/>
          </a:prstGeom>
        </p:spPr>
      </p:pic>
      <p:pic>
        <p:nvPicPr>
          <p:cNvPr id="13" name="Picture 12">
            <a:extLst>
              <a:ext uri="{FF2B5EF4-FFF2-40B4-BE49-F238E27FC236}">
                <a16:creationId xmlns:a16="http://schemas.microsoft.com/office/drawing/2014/main" id="{DEC4BDE7-DEDE-41E3-A9F6-5FDEA6611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111" y="4403947"/>
            <a:ext cx="480742" cy="480742"/>
          </a:xfrm>
          <a:prstGeom prst="rect">
            <a:avLst/>
          </a:prstGeom>
        </p:spPr>
      </p:pic>
      <p:pic>
        <p:nvPicPr>
          <p:cNvPr id="15" name="Picture 14">
            <a:extLst>
              <a:ext uri="{FF2B5EF4-FFF2-40B4-BE49-F238E27FC236}">
                <a16:creationId xmlns:a16="http://schemas.microsoft.com/office/drawing/2014/main" id="{7265D0F9-79A0-4576-A1EB-85A7285A3E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036" y="5042067"/>
            <a:ext cx="445655" cy="445655"/>
          </a:xfrm>
          <a:prstGeom prst="rect">
            <a:avLst/>
          </a:prstGeom>
        </p:spPr>
      </p:pic>
    </p:spTree>
    <p:extLst>
      <p:ext uri="{BB962C8B-B14F-4D97-AF65-F5344CB8AC3E}">
        <p14:creationId xmlns:p14="http://schemas.microsoft.com/office/powerpoint/2010/main" val="154472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Comprehensive</a:t>
            </a:r>
          </a:p>
          <a:p>
            <a:pPr algn="ctr"/>
            <a:r>
              <a:rPr lang="en-US" sz="5400" b="1" dirty="0"/>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24890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Comprehensive</a:t>
            </a:r>
          </a:p>
          <a:p>
            <a:pPr algn="ctr"/>
            <a:r>
              <a:rPr lang="en-US" sz="5400" b="1" dirty="0"/>
              <a:t>SLAs</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Tree>
    <p:extLst>
      <p:ext uri="{BB962C8B-B14F-4D97-AF65-F5344CB8AC3E}">
        <p14:creationId xmlns:p14="http://schemas.microsoft.com/office/powerpoint/2010/main" val="31781682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3.7037E-6 L 0.3931 0.41666 " pathEditMode="relative" rAng="0" ptsTypes="AA">
                                      <p:cBhvr>
                                        <p:cTn id="6" dur="2000" fill="hold"/>
                                        <p:tgtEl>
                                          <p:spTgt spid="30"/>
                                        </p:tgtEl>
                                        <p:attrNameLst>
                                          <p:attrName>ppt_x</p:attrName>
                                          <p:attrName>ppt_y</p:attrName>
                                        </p:attrNameLst>
                                      </p:cBhvr>
                                      <p:rCtr x="19648" y="2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grpSp>
        <p:nvGrpSpPr>
          <p:cNvPr id="103" name="Group 102">
            <a:extLst>
              <a:ext uri="{FF2B5EF4-FFF2-40B4-BE49-F238E27FC236}">
                <a16:creationId xmlns:a16="http://schemas.microsoft.com/office/drawing/2014/main" id="{8EA3376E-5038-4C62-AF20-5FE3162C444A}"/>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B31F2AC9-758B-4D39-BF39-471574D4B3D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4D14A56-893C-4264-B889-86EE4676EBE0}"/>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B271F793-1467-4BB6-985D-CF4612391202}"/>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4A237E7D-DC0C-418D-8F78-ACE16ADAD003}"/>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6F34F4F7-A028-4EAB-B7D5-9B2BD239DB69}"/>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F06C9A09-357A-4663-B6F2-93C4DFA15B48}"/>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2A6BC745-DFED-42B4-A9A5-EE1838392307}"/>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1030705D-E07E-49CD-8D44-05AFDAC8F6C2}"/>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5DE42D84-C903-4722-85D5-00D463373D36}"/>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9B89E710-3A76-437E-B427-B7487238E25C}"/>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666C0942-210B-4A99-A784-8EEFAD1F0CA7}"/>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56C5B921-6042-425F-A492-5D1C8E6CD924}"/>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CCC4B6D6-4DBD-4324-8F15-EE0428D9473F}"/>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5306943F-E39F-4F30-93DD-EB9A1CE6D313}"/>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C38D8A71-788C-40C1-A230-261ACE657193}"/>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A9FBD33C-E600-4216-8935-5132D9302F32}"/>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63F2E0CC-957E-4EB5-A40B-02A4CF3EF315}"/>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88A60274-13FA-4F7B-9682-386F53AEEF5C}"/>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CE2B1318-0416-43F4-937A-2C543063A5E0}"/>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1B9CF3D1-2D69-473B-B085-2F1CF2625D3D}"/>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A5DCCEA6-52B3-456B-8159-4F93D42FFC39}"/>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83A1FFC7-2AB0-44BE-96EC-428F869D1927}"/>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88999A06-FAEF-4AEF-9DCE-F93D177DFAFF}"/>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2A66A928-6BF5-4579-BF34-902FCE603B77}"/>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5342162A-02CF-418D-ADE3-E4B3BC56967A}"/>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A38A4884-D4EE-410F-B56B-BD81612553B7}"/>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D0A9C89A-D4BA-450C-A034-EF314161823A}"/>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33CFB9A-A03B-4DB9-B749-779EEA509C02}"/>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2F3DEC3E-E21B-42A7-8318-79D0D6753D58}"/>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7377B682-BFFE-4DA3-AF93-99A04D0EE34D}"/>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3B0A9443-45A9-4B04-9FC2-8DE34B6CA769}"/>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4177BCC9-6C75-419E-B3D0-3B6AB59A34C1}"/>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D81BE626-79B5-440A-9FBD-85B03D2F894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21ABF1BF-78B8-499C-8C19-88D3932D10E2}"/>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894CF5EA-CB2C-424F-8C2A-80431FEC66CD}"/>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3086C85B-94B6-4783-8073-31ECA1443A02}"/>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9122192-563E-480B-BB86-85BF3009252C}"/>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0F8ABEF-2074-4C6C-8A60-4BC86EBE7357}"/>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2D92194E-C341-45EA-A746-0797D8EB287C}"/>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6680BCE0-B3EE-4A7C-84E4-737C8D542153}"/>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D276A97F-2BD9-434B-8A03-3F08179330F0}"/>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9CF8AF3C-495C-436C-A6A0-0EDD1653BEA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BF056D23-205A-4A8E-ADD4-566DF9B56BB2}"/>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6D3A7C7-064E-42FB-8D5A-87C1DFC1FBFA}"/>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8283CAF1-E121-4BDC-9185-76F397E5A3A7}"/>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5C66D283-2692-42E1-A60F-DA62FA4E3918}"/>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FC5DC9CB-4F12-407E-8526-32051F5CA628}"/>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Tree>
    <p:extLst>
      <p:ext uri="{BB962C8B-B14F-4D97-AF65-F5344CB8AC3E}">
        <p14:creationId xmlns:p14="http://schemas.microsoft.com/office/powerpoint/2010/main" val="411973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30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6" name="TextBox 5">
            <a:extLst>
              <a:ext uri="{FF2B5EF4-FFF2-40B4-BE49-F238E27FC236}">
                <a16:creationId xmlns:a16="http://schemas.microsoft.com/office/drawing/2014/main" id="{23371B0C-5C4F-4854-95D3-0657ADD84074}"/>
              </a:ext>
            </a:extLst>
          </p:cNvPr>
          <p:cNvSpPr txBox="1"/>
          <p:nvPr/>
        </p:nvSpPr>
        <p:spPr>
          <a:xfrm>
            <a:off x="5377741" y="4315190"/>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 percentile</a:t>
            </a:r>
          </a:p>
        </p:txBody>
      </p:sp>
      <p:sp>
        <p:nvSpPr>
          <p:cNvPr id="7" name="TextBox 6">
            <a:extLst>
              <a:ext uri="{FF2B5EF4-FFF2-40B4-BE49-F238E27FC236}">
                <a16:creationId xmlns:a16="http://schemas.microsoft.com/office/drawing/2014/main" id="{A0F043F8-F841-4248-AF05-6903B1DA8DC0}"/>
              </a:ext>
            </a:extLst>
          </p:cNvPr>
          <p:cNvSpPr txBox="1"/>
          <p:nvPr/>
        </p:nvSpPr>
        <p:spPr>
          <a:xfrm>
            <a:off x="8058559" y="4674126"/>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consistency models</a:t>
            </a:r>
          </a:p>
        </p:txBody>
      </p:sp>
      <p:sp>
        <p:nvSpPr>
          <p:cNvPr id="32" name="TextBox 31">
            <a:extLst>
              <a:ext uri="{FF2B5EF4-FFF2-40B4-BE49-F238E27FC236}">
                <a16:creationId xmlns:a16="http://schemas.microsoft.com/office/drawing/2014/main" id="{49A38158-F87E-44EF-B832-6DB3CCF06CB9}"/>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SLAs</a:t>
            </a:r>
          </a:p>
        </p:txBody>
      </p:sp>
      <p:sp>
        <p:nvSpPr>
          <p:cNvPr id="81" name="TextBox 80">
            <a:extLst>
              <a:ext uri="{FF2B5EF4-FFF2-40B4-BE49-F238E27FC236}">
                <a16:creationId xmlns:a16="http://schemas.microsoft.com/office/drawing/2014/main" id="{D29B5EEC-E921-44FF-B574-F73D8551BA79}"/>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MongoDB</a:t>
            </a:r>
          </a:p>
        </p:txBody>
      </p:sp>
      <p:grpSp>
        <p:nvGrpSpPr>
          <p:cNvPr id="82" name="Group 81">
            <a:extLst>
              <a:ext uri="{FF2B5EF4-FFF2-40B4-BE49-F238E27FC236}">
                <a16:creationId xmlns:a16="http://schemas.microsoft.com/office/drawing/2014/main" id="{16DBCCC8-A6A8-4911-92F3-1562BAE235AA}"/>
              </a:ext>
            </a:extLst>
          </p:cNvPr>
          <p:cNvGrpSpPr/>
          <p:nvPr/>
        </p:nvGrpSpPr>
        <p:grpSpPr>
          <a:xfrm>
            <a:off x="2360496" y="2216600"/>
            <a:ext cx="1294027" cy="440630"/>
            <a:chOff x="1880903" y="2175418"/>
            <a:chExt cx="1294027" cy="440630"/>
          </a:xfrm>
        </p:grpSpPr>
        <p:sp>
          <p:nvSpPr>
            <p:cNvPr id="83" name="TextBox 82">
              <a:extLst>
                <a:ext uri="{FF2B5EF4-FFF2-40B4-BE49-F238E27FC236}">
                  <a16:creationId xmlns:a16="http://schemas.microsoft.com/office/drawing/2014/main" id="{498493B2-9DD8-4B99-B126-F718EE0DF115}"/>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light"/>
                  <a:ea typeface="+mn-ea"/>
                  <a:cs typeface="+mn-cs"/>
                </a:rPr>
                <a:t>Table API</a:t>
              </a:r>
            </a:p>
          </p:txBody>
        </p:sp>
        <p:grpSp>
          <p:nvGrpSpPr>
            <p:cNvPr id="84" name="Group 83">
              <a:extLst>
                <a:ext uri="{FF2B5EF4-FFF2-40B4-BE49-F238E27FC236}">
                  <a16:creationId xmlns:a16="http://schemas.microsoft.com/office/drawing/2014/main" id="{619D3EEF-9AEA-4112-A25B-63CD4DECB15A}"/>
                </a:ext>
              </a:extLst>
            </p:cNvPr>
            <p:cNvGrpSpPr/>
            <p:nvPr/>
          </p:nvGrpSpPr>
          <p:grpSpPr>
            <a:xfrm>
              <a:off x="1880903" y="2175418"/>
              <a:ext cx="494130" cy="440630"/>
              <a:chOff x="8276702" y="3303923"/>
              <a:chExt cx="657427" cy="586247"/>
            </a:xfrm>
          </p:grpSpPr>
          <p:sp>
            <p:nvSpPr>
              <p:cNvPr id="85" name="Hexagon 84">
                <a:extLst>
                  <a:ext uri="{FF2B5EF4-FFF2-40B4-BE49-F238E27FC236}">
                    <a16:creationId xmlns:a16="http://schemas.microsoft.com/office/drawing/2014/main" id="{2AAEE90E-821F-49F3-82A2-D24251BFC1D4}"/>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A9A85577-18CC-4C3E-A699-3A98CE6B7990}"/>
                  </a:ext>
                </a:extLst>
              </p:cNvPr>
              <p:cNvGrpSpPr/>
              <p:nvPr/>
            </p:nvGrpSpPr>
            <p:grpSpPr>
              <a:xfrm>
                <a:off x="8435042" y="3437010"/>
                <a:ext cx="340743" cy="339628"/>
                <a:chOff x="9378226" y="3437014"/>
                <a:chExt cx="340743" cy="339628"/>
              </a:xfrm>
            </p:grpSpPr>
            <p:sp>
              <p:nvSpPr>
                <p:cNvPr id="87" name="Freeform: Shape 86">
                  <a:extLst>
                    <a:ext uri="{FF2B5EF4-FFF2-40B4-BE49-F238E27FC236}">
                      <a16:creationId xmlns:a16="http://schemas.microsoft.com/office/drawing/2014/main" id="{0285A629-DC81-4A96-AD24-B965EFBF05ED}"/>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Freeform: Shape 87">
                  <a:extLst>
                    <a:ext uri="{FF2B5EF4-FFF2-40B4-BE49-F238E27FC236}">
                      <a16:creationId xmlns:a16="http://schemas.microsoft.com/office/drawing/2014/main" id="{2371960A-BE1D-4037-BD8C-44114842B68E}"/>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 name="Freeform: Shape 88">
                  <a:extLst>
                    <a:ext uri="{FF2B5EF4-FFF2-40B4-BE49-F238E27FC236}">
                      <a16:creationId xmlns:a16="http://schemas.microsoft.com/office/drawing/2014/main" id="{DABB592D-D27C-4C25-9E0A-2F4B2656E0DB}"/>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Freeform: Shape 89">
                  <a:extLst>
                    <a:ext uri="{FF2B5EF4-FFF2-40B4-BE49-F238E27FC236}">
                      <a16:creationId xmlns:a16="http://schemas.microsoft.com/office/drawing/2014/main" id="{60A908A2-D2AA-4CEA-BD77-21FC7A32C0B6}"/>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1" name="Freeform: Shape 90">
                  <a:extLst>
                    <a:ext uri="{FF2B5EF4-FFF2-40B4-BE49-F238E27FC236}">
                      <a16:creationId xmlns:a16="http://schemas.microsoft.com/office/drawing/2014/main" id="{385592F6-1A4C-4962-93AF-1FB2543FA57B}"/>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2" name="Freeform: Shape 91">
                  <a:extLst>
                    <a:ext uri="{FF2B5EF4-FFF2-40B4-BE49-F238E27FC236}">
                      <a16:creationId xmlns:a16="http://schemas.microsoft.com/office/drawing/2014/main" id="{E021E104-2930-4729-9621-88638E6A4C02}"/>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3" name="Freeform: Shape 92">
                  <a:extLst>
                    <a:ext uri="{FF2B5EF4-FFF2-40B4-BE49-F238E27FC236}">
                      <a16:creationId xmlns:a16="http://schemas.microsoft.com/office/drawing/2014/main" id="{F236664D-1838-45FD-9F95-F0860B3782A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4" name="Freeform: Shape 93">
                  <a:extLst>
                    <a:ext uri="{FF2B5EF4-FFF2-40B4-BE49-F238E27FC236}">
                      <a16:creationId xmlns:a16="http://schemas.microsoft.com/office/drawing/2014/main" id="{95EB5F21-8301-4651-A6FF-305249EEF9CC}"/>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5" name="Freeform: Shape 94">
                  <a:extLst>
                    <a:ext uri="{FF2B5EF4-FFF2-40B4-BE49-F238E27FC236}">
                      <a16:creationId xmlns:a16="http://schemas.microsoft.com/office/drawing/2014/main" id="{B9F7B7BB-F47A-4CEF-85D0-CBEC58B3DA4B}"/>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Shape 95">
                  <a:extLst>
                    <a:ext uri="{FF2B5EF4-FFF2-40B4-BE49-F238E27FC236}">
                      <a16:creationId xmlns:a16="http://schemas.microsoft.com/office/drawing/2014/main" id="{D9E34E27-2A05-46B1-85B0-1BE09472B6C3}"/>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98" name="Picture 97">
            <a:extLst>
              <a:ext uri="{FF2B5EF4-FFF2-40B4-BE49-F238E27FC236}">
                <a16:creationId xmlns:a16="http://schemas.microsoft.com/office/drawing/2014/main" id="{1BFFC912-119C-4F91-B868-A7C95AD7466E}"/>
              </a:ext>
            </a:extLst>
          </p:cNvPr>
          <p:cNvPicPr>
            <a:picLocks noChangeAspect="1"/>
          </p:cNvPicPr>
          <p:nvPr/>
        </p:nvPicPr>
        <p:blipFill>
          <a:blip r:embed="rId4">
            <a:biLevel thresh="50000"/>
          </a:blip>
          <a:stretch>
            <a:fillRect/>
          </a:stretch>
        </p:blipFill>
        <p:spPr>
          <a:xfrm>
            <a:off x="4376736" y="1822822"/>
            <a:ext cx="631133" cy="418575"/>
          </a:xfrm>
          <a:prstGeom prst="rect">
            <a:avLst/>
          </a:prstGeom>
        </p:spPr>
      </p:pic>
      <p:pic>
        <p:nvPicPr>
          <p:cNvPr id="99" name="Picture 98">
            <a:extLst>
              <a:ext uri="{FF2B5EF4-FFF2-40B4-BE49-F238E27FC236}">
                <a16:creationId xmlns:a16="http://schemas.microsoft.com/office/drawing/2014/main" id="{3237145A-D2B5-401C-A1A9-C0CE39942453}"/>
              </a:ext>
            </a:extLst>
          </p:cNvPr>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A904B58E-B9E4-4634-90E8-5330986E41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01" name="TextBox 100">
            <a:extLst>
              <a:ext uri="{FF2B5EF4-FFF2-40B4-BE49-F238E27FC236}">
                <a16:creationId xmlns:a16="http://schemas.microsoft.com/office/drawing/2014/main" id="{916D99C4-549F-4BE1-868B-B294802020BD}"/>
              </a:ext>
            </a:extLst>
          </p:cNvPr>
          <p:cNvSpPr txBox="1"/>
          <p:nvPr/>
        </p:nvSpPr>
        <p:spPr>
          <a:xfrm>
            <a:off x="5925012" y="1559487"/>
            <a:ext cx="803169"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Core (SQL) API</a:t>
            </a:r>
          </a:p>
        </p:txBody>
      </p:sp>
      <p:pic>
        <p:nvPicPr>
          <p:cNvPr id="102" name="Graphic 101">
            <a:extLst>
              <a:ext uri="{FF2B5EF4-FFF2-40B4-BE49-F238E27FC236}">
                <a16:creationId xmlns:a16="http://schemas.microsoft.com/office/drawing/2014/main" id="{CCA82E2C-2B52-4A0C-BEC8-6E74D3D06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grpSp>
        <p:nvGrpSpPr>
          <p:cNvPr id="103" name="Group 102">
            <a:extLst>
              <a:ext uri="{FF2B5EF4-FFF2-40B4-BE49-F238E27FC236}">
                <a16:creationId xmlns:a16="http://schemas.microsoft.com/office/drawing/2014/main" id="{BE3FB177-3752-4A5E-9025-098F362EC244}"/>
              </a:ext>
            </a:extLst>
          </p:cNvPr>
          <p:cNvGrpSpPr/>
          <p:nvPr/>
        </p:nvGrpSpPr>
        <p:grpSpPr>
          <a:xfrm>
            <a:off x="2847286" y="3015182"/>
            <a:ext cx="6914490" cy="974208"/>
            <a:chOff x="2847286" y="3085807"/>
            <a:chExt cx="6914490" cy="974208"/>
          </a:xfrm>
        </p:grpSpPr>
        <p:grpSp>
          <p:nvGrpSpPr>
            <p:cNvPr id="104" name="Group 103">
              <a:extLst>
                <a:ext uri="{FF2B5EF4-FFF2-40B4-BE49-F238E27FC236}">
                  <a16:creationId xmlns:a16="http://schemas.microsoft.com/office/drawing/2014/main" id="{40B466F4-6AC7-4CB7-A450-B9690A3FB37C}"/>
                </a:ext>
              </a:extLst>
            </p:cNvPr>
            <p:cNvGrpSpPr/>
            <p:nvPr/>
          </p:nvGrpSpPr>
          <p:grpSpPr>
            <a:xfrm>
              <a:off x="7100228" y="3085807"/>
              <a:ext cx="819456" cy="736037"/>
              <a:chOff x="7002857" y="3085807"/>
              <a:chExt cx="819456" cy="736037"/>
            </a:xfrm>
          </p:grpSpPr>
          <p:grpSp>
            <p:nvGrpSpPr>
              <p:cNvPr id="136" name="Group 135">
                <a:extLst>
                  <a:ext uri="{FF2B5EF4-FFF2-40B4-BE49-F238E27FC236}">
                    <a16:creationId xmlns:a16="http://schemas.microsoft.com/office/drawing/2014/main" id="{B94CE926-B041-4288-9453-A2C04EEDDE91}"/>
                  </a:ext>
                </a:extLst>
              </p:cNvPr>
              <p:cNvGrpSpPr/>
              <p:nvPr/>
            </p:nvGrpSpPr>
            <p:grpSpPr>
              <a:xfrm>
                <a:off x="7092749" y="3085807"/>
                <a:ext cx="499208" cy="473323"/>
                <a:chOff x="7128988" y="4166153"/>
                <a:chExt cx="604908" cy="573541"/>
              </a:xfrm>
              <a:solidFill>
                <a:schemeClr val="tx2"/>
              </a:solidFill>
            </p:grpSpPr>
            <p:cxnSp>
              <p:nvCxnSpPr>
                <p:cNvPr id="138" name="Straight Connector 137">
                  <a:extLst>
                    <a:ext uri="{FF2B5EF4-FFF2-40B4-BE49-F238E27FC236}">
                      <a16:creationId xmlns:a16="http://schemas.microsoft.com/office/drawing/2014/main" id="{01C97161-AE0B-4CB9-A305-90699CFD1F17}"/>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39" name="Straight Connector 138">
                  <a:extLst>
                    <a:ext uri="{FF2B5EF4-FFF2-40B4-BE49-F238E27FC236}">
                      <a16:creationId xmlns:a16="http://schemas.microsoft.com/office/drawing/2014/main" id="{EDD7DF95-D6AA-4F6D-AFBD-1B6CA73D9812}"/>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40" name="Oval 139">
                  <a:extLst>
                    <a:ext uri="{FF2B5EF4-FFF2-40B4-BE49-F238E27FC236}">
                      <a16:creationId xmlns:a16="http://schemas.microsoft.com/office/drawing/2014/main" id="{E7BC713C-B1C7-4842-A57A-F346262FCCDB}"/>
                    </a:ext>
                  </a:extLst>
                </p:cNvPr>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1" name="Straight Connector 140">
                  <a:extLst>
                    <a:ext uri="{FF2B5EF4-FFF2-40B4-BE49-F238E27FC236}">
                      <a16:creationId xmlns:a16="http://schemas.microsoft.com/office/drawing/2014/main" id="{53EE813F-B7ED-4D47-A56C-27D94B110C92}"/>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42" name="Straight Connector 141">
                  <a:extLst>
                    <a:ext uri="{FF2B5EF4-FFF2-40B4-BE49-F238E27FC236}">
                      <a16:creationId xmlns:a16="http://schemas.microsoft.com/office/drawing/2014/main" id="{B3C42545-64A2-4ED5-9AF5-91F79B94C17B}"/>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43" name="Oval 142">
                  <a:extLst>
                    <a:ext uri="{FF2B5EF4-FFF2-40B4-BE49-F238E27FC236}">
                      <a16:creationId xmlns:a16="http://schemas.microsoft.com/office/drawing/2014/main" id="{C0DFEAF3-54ED-4A0D-A1BA-5ADA026A3973}"/>
                    </a:ext>
                  </a:extLst>
                </p:cNvPr>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6DCA71FE-7170-4C15-9EAF-DBB8AA4F4890}"/>
                    </a:ext>
                  </a:extLst>
                </p:cNvPr>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7CEBEC6F-59BE-4E4D-85F2-1BEEA3701F8A}"/>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46" name="Oval 145">
                  <a:extLst>
                    <a:ext uri="{FF2B5EF4-FFF2-40B4-BE49-F238E27FC236}">
                      <a16:creationId xmlns:a16="http://schemas.microsoft.com/office/drawing/2014/main" id="{8F30D142-16FD-4427-9DDC-A7B378DD1915}"/>
                    </a:ext>
                  </a:extLst>
                </p:cNvPr>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47" name="Straight Connector 146">
                  <a:extLst>
                    <a:ext uri="{FF2B5EF4-FFF2-40B4-BE49-F238E27FC236}">
                      <a16:creationId xmlns:a16="http://schemas.microsoft.com/office/drawing/2014/main" id="{07BFE822-ABF4-46AB-8ED1-C2F3785916D8}"/>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48" name="Oval 147">
                  <a:extLst>
                    <a:ext uri="{FF2B5EF4-FFF2-40B4-BE49-F238E27FC236}">
                      <a16:creationId xmlns:a16="http://schemas.microsoft.com/office/drawing/2014/main" id="{5AB0B8C2-7521-48E7-A6F5-534AECAE3E4C}"/>
                    </a:ext>
                  </a:extLst>
                </p:cNvPr>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E3F10923-92E2-4B0A-BC90-B2A1AC7ECDAD}"/>
                    </a:ext>
                  </a:extLst>
                </p:cNvPr>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1DE8E899-B590-4DF4-BB0C-11360658A432}"/>
                    </a:ext>
                  </a:extLst>
                </p:cNvPr>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400A7909-C240-41E9-AF70-BF11A62F33AB}"/>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05" name="Group 104">
              <a:extLst>
                <a:ext uri="{FF2B5EF4-FFF2-40B4-BE49-F238E27FC236}">
                  <a16:creationId xmlns:a16="http://schemas.microsoft.com/office/drawing/2014/main" id="{8B77BC96-6CF1-4553-83F5-14DFC0AC6F39}"/>
                </a:ext>
              </a:extLst>
            </p:cNvPr>
            <p:cNvGrpSpPr/>
            <p:nvPr/>
          </p:nvGrpSpPr>
          <p:grpSpPr>
            <a:xfrm>
              <a:off x="4823075" y="3293168"/>
              <a:ext cx="1088760" cy="532323"/>
              <a:chOff x="4983242" y="3293168"/>
              <a:chExt cx="1088760" cy="532323"/>
            </a:xfrm>
          </p:grpSpPr>
          <p:sp>
            <p:nvSpPr>
              <p:cNvPr id="129" name="TextBox 128">
                <a:extLst>
                  <a:ext uri="{FF2B5EF4-FFF2-40B4-BE49-F238E27FC236}">
                    <a16:creationId xmlns:a16="http://schemas.microsoft.com/office/drawing/2014/main" id="{7E9C011F-1C2E-4561-9F6C-58E0DE8D692F}"/>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30" name="Group 129">
                <a:extLst>
                  <a:ext uri="{FF2B5EF4-FFF2-40B4-BE49-F238E27FC236}">
                    <a16:creationId xmlns:a16="http://schemas.microsoft.com/office/drawing/2014/main" id="{6454BF53-2EFB-4069-A31D-1FC2342EEA4B}"/>
                  </a:ext>
                </a:extLst>
              </p:cNvPr>
              <p:cNvGrpSpPr/>
              <p:nvPr/>
            </p:nvGrpSpPr>
            <p:grpSpPr>
              <a:xfrm>
                <a:off x="5106308" y="3293168"/>
                <a:ext cx="726921" cy="124646"/>
                <a:chOff x="4444077" y="3159364"/>
                <a:chExt cx="726921" cy="124646"/>
              </a:xfrm>
            </p:grpSpPr>
            <p:cxnSp>
              <p:nvCxnSpPr>
                <p:cNvPr id="131" name="Straight Connector 130">
                  <a:extLst>
                    <a:ext uri="{FF2B5EF4-FFF2-40B4-BE49-F238E27FC236}">
                      <a16:creationId xmlns:a16="http://schemas.microsoft.com/office/drawing/2014/main" id="{D457C7BA-B678-44D6-A63C-99340BB54AF1}"/>
                    </a:ext>
                  </a:extLst>
                </p:cNvPr>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32" name="Oval 131">
                  <a:extLst>
                    <a:ext uri="{FF2B5EF4-FFF2-40B4-BE49-F238E27FC236}">
                      <a16:creationId xmlns:a16="http://schemas.microsoft.com/office/drawing/2014/main" id="{713DD37C-F0D8-4308-88B6-A770923E9C2F}"/>
                    </a:ext>
                  </a:extLst>
                </p:cNvPr>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41B7452E-14E8-4E64-A273-9150607C63F0}"/>
                    </a:ext>
                  </a:extLst>
                </p:cNvPr>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E4F858B2-D6CF-46BD-8F1A-B3C517B23E96}"/>
                    </a:ext>
                  </a:extLst>
                </p:cNvPr>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6961E750-21C5-4BD0-9E9A-2A057F4331B6}"/>
                    </a:ext>
                  </a:extLst>
                </p:cNvPr>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3C63962A-884D-462B-8DA3-C905BF08D226}"/>
                </a:ext>
              </a:extLst>
            </p:cNvPr>
            <p:cNvGrpSpPr/>
            <p:nvPr/>
          </p:nvGrpSpPr>
          <p:grpSpPr>
            <a:xfrm>
              <a:off x="2847286" y="3285344"/>
              <a:ext cx="787396" cy="774671"/>
              <a:chOff x="3250313" y="3055226"/>
              <a:chExt cx="787396" cy="774671"/>
            </a:xfrm>
          </p:grpSpPr>
          <p:grpSp>
            <p:nvGrpSpPr>
              <p:cNvPr id="118" name="Group 117">
                <a:extLst>
                  <a:ext uri="{FF2B5EF4-FFF2-40B4-BE49-F238E27FC236}">
                    <a16:creationId xmlns:a16="http://schemas.microsoft.com/office/drawing/2014/main" id="{3F12159F-8468-4426-988A-F246933EC753}"/>
                  </a:ext>
                </a:extLst>
              </p:cNvPr>
              <p:cNvGrpSpPr/>
              <p:nvPr/>
            </p:nvGrpSpPr>
            <p:grpSpPr>
              <a:xfrm>
                <a:off x="3319100" y="3055226"/>
                <a:ext cx="643737" cy="429517"/>
                <a:chOff x="2573581" y="3248112"/>
                <a:chExt cx="643737" cy="429517"/>
              </a:xfrm>
            </p:grpSpPr>
            <p:cxnSp>
              <p:nvCxnSpPr>
                <p:cNvPr id="120" name="Straight Connector 119">
                  <a:extLst>
                    <a:ext uri="{FF2B5EF4-FFF2-40B4-BE49-F238E27FC236}">
                      <a16:creationId xmlns:a16="http://schemas.microsoft.com/office/drawing/2014/main" id="{994BD09E-D793-4F21-A8D1-E0D8C0E519F1}"/>
                    </a:ext>
                  </a:extLst>
                </p:cNvPr>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21" name="Oval 120">
                  <a:extLst>
                    <a:ext uri="{FF2B5EF4-FFF2-40B4-BE49-F238E27FC236}">
                      <a16:creationId xmlns:a16="http://schemas.microsoft.com/office/drawing/2014/main" id="{1FF4B09B-6B75-41D3-97BB-518234B09119}"/>
                    </a:ext>
                  </a:extLst>
                </p:cNvPr>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Oval 121">
                  <a:extLst>
                    <a:ext uri="{FF2B5EF4-FFF2-40B4-BE49-F238E27FC236}">
                      <a16:creationId xmlns:a16="http://schemas.microsoft.com/office/drawing/2014/main" id="{B6E1A465-28B2-4958-8E73-012A0C49CE66}"/>
                    </a:ext>
                  </a:extLst>
                </p:cNvPr>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3" name="Straight Connector 122">
                  <a:extLst>
                    <a:ext uri="{FF2B5EF4-FFF2-40B4-BE49-F238E27FC236}">
                      <a16:creationId xmlns:a16="http://schemas.microsoft.com/office/drawing/2014/main" id="{82569AAA-7E10-4AD2-AB04-1C2B20251CBC}"/>
                    </a:ext>
                  </a:extLst>
                </p:cNvPr>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24" name="Oval 123">
                  <a:extLst>
                    <a:ext uri="{FF2B5EF4-FFF2-40B4-BE49-F238E27FC236}">
                      <a16:creationId xmlns:a16="http://schemas.microsoft.com/office/drawing/2014/main" id="{8606FF9F-6435-43FA-A08D-53328DD51E70}"/>
                    </a:ext>
                  </a:extLst>
                </p:cNvPr>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Oval 124">
                  <a:extLst>
                    <a:ext uri="{FF2B5EF4-FFF2-40B4-BE49-F238E27FC236}">
                      <a16:creationId xmlns:a16="http://schemas.microsoft.com/office/drawing/2014/main" id="{BC9BEEBB-D86E-49CC-A7A2-064337A8097E}"/>
                    </a:ext>
                  </a:extLst>
                </p:cNvPr>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A4ACAE6A-2061-4AA4-8232-790713AD99E0}"/>
                    </a:ext>
                  </a:extLst>
                </p:cNvPr>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27" name="Oval 126">
                  <a:extLst>
                    <a:ext uri="{FF2B5EF4-FFF2-40B4-BE49-F238E27FC236}">
                      <a16:creationId xmlns:a16="http://schemas.microsoft.com/office/drawing/2014/main" id="{FDC6E72C-788D-435F-A4BB-031FAC5D52A4}"/>
                    </a:ext>
                  </a:extLst>
                </p:cNvPr>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EE21365D-26E0-4121-9173-37D427C7C318}"/>
                    </a:ext>
                  </a:extLst>
                </p:cNvPr>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7DE59410-7B36-4C86-A33A-BF1AF2A721B9}"/>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07" name="Group 106">
              <a:extLst>
                <a:ext uri="{FF2B5EF4-FFF2-40B4-BE49-F238E27FC236}">
                  <a16:creationId xmlns:a16="http://schemas.microsoft.com/office/drawing/2014/main" id="{FA8D045D-6476-4D2D-A852-D695314A8F8F}"/>
                </a:ext>
              </a:extLst>
            </p:cNvPr>
            <p:cNvGrpSpPr/>
            <p:nvPr/>
          </p:nvGrpSpPr>
          <p:grpSpPr>
            <a:xfrm>
              <a:off x="9108078" y="3386915"/>
              <a:ext cx="653698" cy="653234"/>
              <a:chOff x="8667216" y="3156797"/>
              <a:chExt cx="653698" cy="653234"/>
            </a:xfrm>
          </p:grpSpPr>
          <p:grpSp>
            <p:nvGrpSpPr>
              <p:cNvPr id="108" name="Group 107">
                <a:extLst>
                  <a:ext uri="{FF2B5EF4-FFF2-40B4-BE49-F238E27FC236}">
                    <a16:creationId xmlns:a16="http://schemas.microsoft.com/office/drawing/2014/main" id="{C60E53E4-DB0D-4458-9461-2ED5ADC58905}"/>
                  </a:ext>
                </a:extLst>
              </p:cNvPr>
              <p:cNvGrpSpPr/>
              <p:nvPr/>
            </p:nvGrpSpPr>
            <p:grpSpPr>
              <a:xfrm>
                <a:off x="8667216" y="3156797"/>
                <a:ext cx="586303" cy="377163"/>
                <a:chOff x="7117181" y="5146654"/>
                <a:chExt cx="663064" cy="426544"/>
              </a:xfrm>
              <a:solidFill>
                <a:schemeClr val="tx2"/>
              </a:solidFill>
            </p:grpSpPr>
            <p:sp>
              <p:nvSpPr>
                <p:cNvPr id="110" name="Oval 109">
                  <a:extLst>
                    <a:ext uri="{FF2B5EF4-FFF2-40B4-BE49-F238E27FC236}">
                      <a16:creationId xmlns:a16="http://schemas.microsoft.com/office/drawing/2014/main" id="{4001B365-9EAA-4F88-8726-E8E08E14977E}"/>
                    </a:ext>
                  </a:extLst>
                </p:cNvPr>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A45A0D5-3D5B-423A-BF9A-035D7442ECDA}"/>
                    </a:ext>
                  </a:extLst>
                </p:cNvPr>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5BE14FAF-A636-463B-8251-314EFD5189FA}"/>
                    </a:ext>
                  </a:extLst>
                </p:cNvPr>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6E0AB796-D02E-4877-9922-D16C0E1A9D1E}"/>
                    </a:ext>
                  </a:extLst>
                </p:cNvPr>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18363109-D37E-40DB-94E0-3A450259D1EB}"/>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15" name="Straight Connector 114">
                  <a:extLst>
                    <a:ext uri="{FF2B5EF4-FFF2-40B4-BE49-F238E27FC236}">
                      <a16:creationId xmlns:a16="http://schemas.microsoft.com/office/drawing/2014/main" id="{0838F90B-375D-4B12-B32E-F160AAEB5B37}"/>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16" name="Straight Connector 115">
                  <a:extLst>
                    <a:ext uri="{FF2B5EF4-FFF2-40B4-BE49-F238E27FC236}">
                      <a16:creationId xmlns:a16="http://schemas.microsoft.com/office/drawing/2014/main" id="{24AA07E7-CED9-4B0A-B6FB-9B26CD96D1F9}"/>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17" name="Straight Connector 116">
                  <a:extLst>
                    <a:ext uri="{FF2B5EF4-FFF2-40B4-BE49-F238E27FC236}">
                      <a16:creationId xmlns:a16="http://schemas.microsoft.com/office/drawing/2014/main" id="{396FE5D6-E0D0-454A-9F99-33D11F4432C5}"/>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09" name="TextBox 108">
                <a:extLst>
                  <a:ext uri="{FF2B5EF4-FFF2-40B4-BE49-F238E27FC236}">
                    <a16:creationId xmlns:a16="http://schemas.microsoft.com/office/drawing/2014/main" id="{4509D71A-405E-4A9F-8AC8-806CBDBCC6C2}"/>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30" name="Freeform: Shape 99">
            <a:extLst>
              <a:ext uri="{FF2B5EF4-FFF2-40B4-BE49-F238E27FC236}">
                <a16:creationId xmlns:a16="http://schemas.microsoft.com/office/drawing/2014/main" id="{691AFB70-7548-4454-90A7-FCF8061EA75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48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0"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10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sp>
        <p:nvSpPr>
          <p:cNvPr id="151" name="TextBox 150">
            <a:extLst>
              <a:ext uri="{FF2B5EF4-FFF2-40B4-BE49-F238E27FC236}">
                <a16:creationId xmlns:a16="http://schemas.microsoft.com/office/drawing/2014/main" id="{E1B97B8F-1939-48E0-B14D-18BBF03FB10E}"/>
              </a:ext>
            </a:extLst>
          </p:cNvPr>
          <p:cNvSpPr txBox="1"/>
          <p:nvPr/>
        </p:nvSpPr>
        <p:spPr>
          <a:xfrm>
            <a:off x="414794" y="1526784"/>
            <a:ext cx="7619999" cy="1754326"/>
          </a:xfrm>
          <a:prstGeom prst="rect">
            <a:avLst/>
          </a:prstGeom>
          <a:noFill/>
        </p:spPr>
        <p:txBody>
          <a:bodyPr wrap="square" rtlCol="0">
            <a:spAutoFit/>
          </a:bodyPr>
          <a:lstStyle/>
          <a:p>
            <a:pPr algn="ctr"/>
            <a:r>
              <a:rPr lang="en-US" sz="5400" b="1" dirty="0"/>
              <a:t>What if we have REALLY large data requirements?</a:t>
            </a:r>
          </a:p>
        </p:txBody>
      </p:sp>
      <p:pic>
        <p:nvPicPr>
          <p:cNvPr id="152" name="Picture 151">
            <a:extLst>
              <a:ext uri="{FF2B5EF4-FFF2-40B4-BE49-F238E27FC236}">
                <a16:creationId xmlns:a16="http://schemas.microsoft.com/office/drawing/2014/main" id="{6CF904A5-C7B0-448C-8E8D-1F0845D65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427" y="3429000"/>
            <a:ext cx="3295920" cy="1451876"/>
          </a:xfrm>
          <a:prstGeom prst="rect">
            <a:avLst/>
          </a:prstGeom>
        </p:spPr>
      </p:pic>
      <p:pic>
        <p:nvPicPr>
          <p:cNvPr id="153" name="Picture 152">
            <a:extLst>
              <a:ext uri="{FF2B5EF4-FFF2-40B4-BE49-F238E27FC236}">
                <a16:creationId xmlns:a16="http://schemas.microsoft.com/office/drawing/2014/main" id="{81AAA521-9615-4A82-8D65-D0E5C83A3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794" y="4843754"/>
            <a:ext cx="3002492" cy="1883718"/>
          </a:xfrm>
          <a:prstGeom prst="rect">
            <a:avLst/>
          </a:prstGeom>
        </p:spPr>
      </p:pic>
      <p:pic>
        <p:nvPicPr>
          <p:cNvPr id="154" name="Picture 153">
            <a:extLst>
              <a:ext uri="{FF2B5EF4-FFF2-40B4-BE49-F238E27FC236}">
                <a16:creationId xmlns:a16="http://schemas.microsoft.com/office/drawing/2014/main" id="{EF409D6B-C040-47C2-86EA-8904F760E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860" y="5164998"/>
            <a:ext cx="3849054" cy="1241229"/>
          </a:xfrm>
          <a:prstGeom prst="rect">
            <a:avLst/>
          </a:prstGeom>
        </p:spPr>
      </p:pic>
      <p:pic>
        <p:nvPicPr>
          <p:cNvPr id="155" name="Picture 154" descr="A picture containing drawing, light&#10;&#10;Description automatically generated">
            <a:extLst>
              <a:ext uri="{FF2B5EF4-FFF2-40B4-BE49-F238E27FC236}">
                <a16:creationId xmlns:a16="http://schemas.microsoft.com/office/drawing/2014/main" id="{7489C3FE-35F7-4A45-A2A8-155EAC01DDE5}"/>
              </a:ext>
            </a:extLst>
          </p:cNvPr>
          <p:cNvPicPr>
            <a:picLocks noChangeAspect="1"/>
          </p:cNvPicPr>
          <p:nvPr/>
        </p:nvPicPr>
        <p:blipFill>
          <a:blip r:embed="rId6"/>
          <a:stretch>
            <a:fillRect/>
          </a:stretch>
        </p:blipFill>
        <p:spPr>
          <a:xfrm>
            <a:off x="627393" y="3391878"/>
            <a:ext cx="2577294" cy="1451876"/>
          </a:xfrm>
          <a:prstGeom prst="rect">
            <a:avLst/>
          </a:prstGeom>
        </p:spPr>
      </p:pic>
      <p:pic>
        <p:nvPicPr>
          <p:cNvPr id="33" name="Picture 32">
            <a:extLst>
              <a:ext uri="{FF2B5EF4-FFF2-40B4-BE49-F238E27FC236}">
                <a16:creationId xmlns:a16="http://schemas.microsoft.com/office/drawing/2014/main" id="{7132F05D-C933-456E-BEEC-10E35E2601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8441" y="0"/>
            <a:ext cx="5143500" cy="6858000"/>
          </a:xfrm>
          <a:prstGeom prst="rect">
            <a:avLst/>
          </a:prstGeom>
        </p:spPr>
      </p:pic>
    </p:spTree>
    <p:extLst>
      <p:ext uri="{BB962C8B-B14F-4D97-AF65-F5344CB8AC3E}">
        <p14:creationId xmlns:p14="http://schemas.microsoft.com/office/powerpoint/2010/main" val="223136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nodeType="afterEffect">
                                  <p:stCondLst>
                                    <p:cond delay="50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53"/>
                                        </p:tgtEl>
                                        <p:attrNameLst>
                                          <p:attrName>style.visibility</p:attrName>
                                        </p:attrNameLst>
                                      </p:cBhvr>
                                      <p:to>
                                        <p:strVal val="visible"/>
                                      </p:to>
                                    </p:set>
                                    <p:animEffect transition="in" filter="fade">
                                      <p:cBhvr>
                                        <p:cTn id="23" dur="500"/>
                                        <p:tgtEl>
                                          <p:spTgt spid="153"/>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fade">
                                      <p:cBhvr>
                                        <p:cTn id="2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 Capabilities</a:t>
            </a:r>
          </a:p>
        </p:txBody>
      </p:sp>
      <p:graphicFrame>
        <p:nvGraphicFramePr>
          <p:cNvPr id="4" name="Table 4">
            <a:extLst>
              <a:ext uri="{FF2B5EF4-FFF2-40B4-BE49-F238E27FC236}">
                <a16:creationId xmlns:a16="http://schemas.microsoft.com/office/drawing/2014/main" id="{2E5E979D-5EB9-48C1-A035-30EF164E6230}"/>
              </a:ext>
            </a:extLst>
          </p:cNvPr>
          <p:cNvGraphicFramePr>
            <a:graphicFrameLocks noGrp="1"/>
          </p:cNvGraphicFramePr>
          <p:nvPr>
            <p:extLst>
              <p:ext uri="{D42A27DB-BD31-4B8C-83A1-F6EECF244321}">
                <p14:modId xmlns:p14="http://schemas.microsoft.com/office/powerpoint/2010/main" val="1003940437"/>
              </p:ext>
            </p:extLst>
          </p:nvPr>
        </p:nvGraphicFramePr>
        <p:xfrm>
          <a:off x="465296" y="1489076"/>
          <a:ext cx="11261408" cy="4632960"/>
        </p:xfrm>
        <a:graphic>
          <a:graphicData uri="http://schemas.openxmlformats.org/drawingml/2006/table">
            <a:tbl>
              <a:tblPr firstRow="1" bandRow="1">
                <a:tableStyleId>{7E9639D4-E3E2-4D34-9284-5A2195B3D0D7}</a:tableStyleId>
              </a:tblPr>
              <a:tblGrid>
                <a:gridCol w="8813165">
                  <a:extLst>
                    <a:ext uri="{9D8B030D-6E8A-4147-A177-3AD203B41FA5}">
                      <a16:colId xmlns:a16="http://schemas.microsoft.com/office/drawing/2014/main" val="3070218109"/>
                    </a:ext>
                  </a:extLst>
                </a:gridCol>
                <a:gridCol w="2448243">
                  <a:extLst>
                    <a:ext uri="{9D8B030D-6E8A-4147-A177-3AD203B41FA5}">
                      <a16:colId xmlns:a16="http://schemas.microsoft.com/office/drawing/2014/main" val="4147352885"/>
                    </a:ext>
                  </a:extLst>
                </a:gridCol>
              </a:tblGrid>
              <a:tr h="370840">
                <a:tc>
                  <a:txBody>
                    <a:bodyPr/>
                    <a:lstStyle/>
                    <a:p>
                      <a:r>
                        <a:rPr lang="en-US" sz="3200" dirty="0"/>
                        <a:t>Resource</a:t>
                      </a:r>
                    </a:p>
                  </a:txBody>
                  <a:tcPr/>
                </a:tc>
                <a:tc>
                  <a:txBody>
                    <a:bodyPr/>
                    <a:lstStyle/>
                    <a:p>
                      <a:r>
                        <a:rPr lang="en-US" sz="3200" dirty="0"/>
                        <a:t>Default Limit</a:t>
                      </a:r>
                    </a:p>
                  </a:txBody>
                  <a:tcPr/>
                </a:tc>
                <a:extLst>
                  <a:ext uri="{0D108BD9-81ED-4DB2-BD59-A6C34878D82A}">
                    <a16:rowId xmlns:a16="http://schemas.microsoft.com/office/drawing/2014/main" val="4166473595"/>
                  </a:ext>
                </a:extLst>
              </a:tr>
              <a:tr h="370840">
                <a:tc>
                  <a:txBody>
                    <a:bodyPr/>
                    <a:lstStyle/>
                    <a:p>
                      <a:r>
                        <a:rPr lang="en-US" sz="3200" dirty="0"/>
                        <a:t>Maximum RUs per container</a:t>
                      </a:r>
                    </a:p>
                  </a:txBody>
                  <a:tcPr/>
                </a:tc>
                <a:tc>
                  <a:txBody>
                    <a:bodyPr/>
                    <a:lstStyle/>
                    <a:p>
                      <a:r>
                        <a:rPr lang="en-US" sz="3200" dirty="0"/>
                        <a:t>1,000,000</a:t>
                      </a:r>
                    </a:p>
                  </a:txBody>
                  <a:tcPr/>
                </a:tc>
                <a:extLst>
                  <a:ext uri="{0D108BD9-81ED-4DB2-BD59-A6C34878D82A}">
                    <a16:rowId xmlns:a16="http://schemas.microsoft.com/office/drawing/2014/main" val="212194285"/>
                  </a:ext>
                </a:extLst>
              </a:tr>
              <a:tr h="370840">
                <a:tc>
                  <a:txBody>
                    <a:bodyPr/>
                    <a:lstStyle/>
                    <a:p>
                      <a:r>
                        <a:rPr lang="en-US" sz="3200" dirty="0"/>
                        <a:t>Maximum RUs per database</a:t>
                      </a:r>
                    </a:p>
                  </a:txBody>
                  <a:tcPr/>
                </a:tc>
                <a:tc>
                  <a:txBody>
                    <a:bodyPr/>
                    <a:lstStyle/>
                    <a:p>
                      <a:r>
                        <a:rPr lang="en-US" sz="3200" dirty="0"/>
                        <a:t>1,000,000</a:t>
                      </a:r>
                    </a:p>
                  </a:txBody>
                  <a:tcPr/>
                </a:tc>
                <a:extLst>
                  <a:ext uri="{0D108BD9-81ED-4DB2-BD59-A6C34878D82A}">
                    <a16:rowId xmlns:a16="http://schemas.microsoft.com/office/drawing/2014/main" val="3333373910"/>
                  </a:ext>
                </a:extLst>
              </a:tr>
              <a:tr h="370840">
                <a:tc>
                  <a:txBody>
                    <a:bodyPr/>
                    <a:lstStyle/>
                    <a:p>
                      <a:r>
                        <a:rPr lang="en-US" sz="3200" dirty="0"/>
                        <a:t>Maximum RUs per (logical) partition key</a:t>
                      </a:r>
                    </a:p>
                  </a:txBody>
                  <a:tcPr/>
                </a:tc>
                <a:tc>
                  <a:txBody>
                    <a:bodyPr/>
                    <a:lstStyle/>
                    <a:p>
                      <a:r>
                        <a:rPr lang="en-US" sz="3200" dirty="0"/>
                        <a:t>20-Gb</a:t>
                      </a:r>
                    </a:p>
                  </a:txBody>
                  <a:tcPr/>
                </a:tc>
                <a:extLst>
                  <a:ext uri="{0D108BD9-81ED-4DB2-BD59-A6C34878D82A}">
                    <a16:rowId xmlns:a16="http://schemas.microsoft.com/office/drawing/2014/main" val="2888370684"/>
                  </a:ext>
                </a:extLst>
              </a:tr>
              <a:tr h="370840">
                <a:tc>
                  <a:txBody>
                    <a:bodyPr/>
                    <a:lstStyle/>
                    <a:p>
                      <a:r>
                        <a:rPr lang="en-US" sz="3200" dirty="0"/>
                        <a:t>Maximum number of distinct (logical) partition keys</a:t>
                      </a:r>
                    </a:p>
                  </a:txBody>
                  <a:tcPr/>
                </a:tc>
                <a:tc>
                  <a:txBody>
                    <a:bodyPr/>
                    <a:lstStyle/>
                    <a:p>
                      <a:r>
                        <a:rPr lang="en-US" sz="3200" dirty="0"/>
                        <a:t>Unlimited</a:t>
                      </a:r>
                    </a:p>
                  </a:txBody>
                  <a:tcPr/>
                </a:tc>
                <a:extLst>
                  <a:ext uri="{0D108BD9-81ED-4DB2-BD59-A6C34878D82A}">
                    <a16:rowId xmlns:a16="http://schemas.microsoft.com/office/drawing/2014/main" val="723041932"/>
                  </a:ext>
                </a:extLst>
              </a:tr>
              <a:tr h="370840">
                <a:tc>
                  <a:txBody>
                    <a:bodyPr/>
                    <a:lstStyle/>
                    <a:p>
                      <a:r>
                        <a:rPr lang="en-US" sz="3200" dirty="0"/>
                        <a:t>Maximum storage per container</a:t>
                      </a:r>
                    </a:p>
                  </a:txBody>
                  <a:tcPr/>
                </a:tc>
                <a:tc>
                  <a:txBody>
                    <a:bodyPr/>
                    <a:lstStyle/>
                    <a:p>
                      <a:r>
                        <a:rPr lang="en-US" sz="3200" dirty="0"/>
                        <a:t>Unlimited</a:t>
                      </a:r>
                    </a:p>
                  </a:txBody>
                  <a:tcPr/>
                </a:tc>
                <a:extLst>
                  <a:ext uri="{0D108BD9-81ED-4DB2-BD59-A6C34878D82A}">
                    <a16:rowId xmlns:a16="http://schemas.microsoft.com/office/drawing/2014/main" val="2984059521"/>
                  </a:ext>
                </a:extLst>
              </a:tr>
              <a:tr h="370840">
                <a:tc>
                  <a:txBody>
                    <a:bodyPr/>
                    <a:lstStyle/>
                    <a:p>
                      <a:r>
                        <a:rPr lang="en-US" sz="3200" dirty="0"/>
                        <a:t>Maximum storage per database</a:t>
                      </a:r>
                    </a:p>
                  </a:txBody>
                  <a:tcPr/>
                </a:tc>
                <a:tc>
                  <a:txBody>
                    <a:bodyPr/>
                    <a:lstStyle/>
                    <a:p>
                      <a:r>
                        <a:rPr lang="en-US" sz="3200" dirty="0"/>
                        <a:t>Unlimited</a:t>
                      </a:r>
                    </a:p>
                  </a:txBody>
                  <a:tcPr/>
                </a:tc>
                <a:extLst>
                  <a:ext uri="{0D108BD9-81ED-4DB2-BD59-A6C34878D82A}">
                    <a16:rowId xmlns:a16="http://schemas.microsoft.com/office/drawing/2014/main" val="4140922970"/>
                  </a:ext>
                </a:extLst>
              </a:tr>
              <a:tr h="370840">
                <a:tc>
                  <a:txBody>
                    <a:bodyPr/>
                    <a:lstStyle/>
                    <a:p>
                      <a:r>
                        <a:rPr lang="en-US" sz="3200" dirty="0"/>
                        <a:t>Maximum size of an item</a:t>
                      </a:r>
                    </a:p>
                  </a:txBody>
                  <a:tcPr/>
                </a:tc>
                <a:tc>
                  <a:txBody>
                    <a:bodyPr/>
                    <a:lstStyle/>
                    <a:p>
                      <a:r>
                        <a:rPr lang="en-US" sz="3200" dirty="0"/>
                        <a:t>2-Mb</a:t>
                      </a:r>
                    </a:p>
                  </a:txBody>
                  <a:tcPr/>
                </a:tc>
                <a:extLst>
                  <a:ext uri="{0D108BD9-81ED-4DB2-BD59-A6C34878D82A}">
                    <a16:rowId xmlns:a16="http://schemas.microsoft.com/office/drawing/2014/main" val="1190937007"/>
                  </a:ext>
                </a:extLst>
              </a:tr>
            </a:tbl>
          </a:graphicData>
        </a:graphic>
      </p:graphicFrame>
      <p:sp>
        <p:nvSpPr>
          <p:cNvPr id="5" name="Rectangle: Rounded Corners 4">
            <a:extLst>
              <a:ext uri="{FF2B5EF4-FFF2-40B4-BE49-F238E27FC236}">
                <a16:creationId xmlns:a16="http://schemas.microsoft.com/office/drawing/2014/main" id="{A53DE742-918B-4F0D-A2C0-E6BDDCAA8A2E}"/>
              </a:ext>
            </a:extLst>
          </p:cNvPr>
          <p:cNvSpPr/>
          <p:nvPr/>
        </p:nvSpPr>
        <p:spPr>
          <a:xfrm>
            <a:off x="177800" y="3073400"/>
            <a:ext cx="11684000" cy="8763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2051F2B-902F-4D8D-9CC2-07077FA8DB1E}"/>
              </a:ext>
            </a:extLst>
          </p:cNvPr>
          <p:cNvSpPr/>
          <p:nvPr/>
        </p:nvSpPr>
        <p:spPr>
          <a:xfrm>
            <a:off x="177800" y="5368924"/>
            <a:ext cx="11684000" cy="8763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50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9EF5C-1C9B-4F6B-9736-74E695386B5A}"/>
              </a:ext>
            </a:extLst>
          </p:cNvPr>
          <p:cNvSpPr txBox="1"/>
          <p:nvPr/>
        </p:nvSpPr>
        <p:spPr>
          <a:xfrm>
            <a:off x="6680200" y="180584"/>
            <a:ext cx="5405893" cy="2308324"/>
          </a:xfrm>
          <a:prstGeom prst="rect">
            <a:avLst/>
          </a:prstGeom>
          <a:noFill/>
        </p:spPr>
        <p:txBody>
          <a:bodyPr wrap="square" rtlCol="0">
            <a:spAutoFit/>
          </a:bodyPr>
          <a:lstStyle/>
          <a:p>
            <a:pPr algn="ctr"/>
            <a:r>
              <a:rPr lang="en-US" sz="7200" b="1" dirty="0">
                <a:latin typeface="Kamerik205 8" panose="020B0803030600020004" pitchFamily="34" charset="0"/>
              </a:rPr>
              <a:t>Cosmos</a:t>
            </a:r>
          </a:p>
          <a:p>
            <a:pPr algn="ctr"/>
            <a:r>
              <a:rPr lang="en-US" sz="7200" b="1" dirty="0">
                <a:latin typeface="Kamerik205 8" panose="020B0803030600020004" pitchFamily="34" charset="0"/>
              </a:rPr>
              <a:t>Use Cases</a:t>
            </a:r>
          </a:p>
        </p:txBody>
      </p:sp>
      <p:pic>
        <p:nvPicPr>
          <p:cNvPr id="4" name="Picture 3">
            <a:extLst>
              <a:ext uri="{FF2B5EF4-FFF2-40B4-BE49-F238E27FC236}">
                <a16:creationId xmlns:a16="http://schemas.microsoft.com/office/drawing/2014/main" id="{527D1075-E5F4-48EB-B23E-5AF564415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99" y="0"/>
            <a:ext cx="8949598" cy="6858000"/>
          </a:xfrm>
          <a:prstGeom prst="rect">
            <a:avLst/>
          </a:prstGeom>
        </p:spPr>
      </p:pic>
      <p:sp>
        <p:nvSpPr>
          <p:cNvPr id="8" name="Text Placeholder 2">
            <a:extLst>
              <a:ext uri="{FF2B5EF4-FFF2-40B4-BE49-F238E27FC236}">
                <a16:creationId xmlns:a16="http://schemas.microsoft.com/office/drawing/2014/main" id="{735C8C18-BC90-41D1-9B85-2C2235B3F7EE}"/>
              </a:ext>
            </a:extLst>
          </p:cNvPr>
          <p:cNvSpPr txBox="1">
            <a:spLocks/>
          </p:cNvSpPr>
          <p:nvPr/>
        </p:nvSpPr>
        <p:spPr>
          <a:xfrm>
            <a:off x="6836999" y="2456551"/>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Tree>
    <p:extLst>
      <p:ext uri="{BB962C8B-B14F-4D97-AF65-F5344CB8AC3E}">
        <p14:creationId xmlns:p14="http://schemas.microsoft.com/office/powerpoint/2010/main" val="123906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IoT and Telematics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Ingest Bursts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Process and Analyze Streaming Data</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Archive Data to Cold Storage</a:t>
            </a:r>
          </a:p>
        </p:txBody>
      </p:sp>
    </p:spTree>
    <p:extLst>
      <p:ext uri="{BB962C8B-B14F-4D97-AF65-F5344CB8AC3E}">
        <p14:creationId xmlns:p14="http://schemas.microsoft.com/office/powerpoint/2010/main" val="352480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IoT and Telematics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Ingest Bursts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Process and Analyze Streaming Data</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Archive Data to Cold Storage</a:t>
            </a:r>
          </a:p>
        </p:txBody>
      </p:sp>
    </p:spTree>
    <p:extLst>
      <p:ext uri="{BB962C8B-B14F-4D97-AF65-F5344CB8AC3E}">
        <p14:creationId xmlns:p14="http://schemas.microsoft.com/office/powerpoint/2010/main" val="8619612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IoT and Telematics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1462088"/>
            <a:ext cx="7061200" cy="530642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53915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55AF-FA05-4D1B-84F3-5AC373EF6D33}"/>
              </a:ext>
            </a:extLst>
          </p:cNvPr>
          <p:cNvSpPr>
            <a:spLocks noGrp="1"/>
          </p:cNvSpPr>
          <p:nvPr>
            <p:ph type="title"/>
          </p:nvPr>
        </p:nvSpPr>
        <p:spPr>
          <a:xfrm>
            <a:off x="4138468" y="297873"/>
            <a:ext cx="8053532" cy="1133475"/>
          </a:xfrm>
        </p:spPr>
        <p:txBody>
          <a:bodyPr/>
          <a:lstStyle/>
          <a:p>
            <a:r>
              <a:rPr lang="en-US" dirty="0"/>
              <a:t>What is Cosmos DB</a:t>
            </a:r>
          </a:p>
        </p:txBody>
      </p:sp>
      <p:sp>
        <p:nvSpPr>
          <p:cNvPr id="3" name="Text Placeholder 2">
            <a:extLst>
              <a:ext uri="{FF2B5EF4-FFF2-40B4-BE49-F238E27FC236}">
                <a16:creationId xmlns:a16="http://schemas.microsoft.com/office/drawing/2014/main" id="{1DB88860-E63B-422B-9641-A88A72A635D2}"/>
              </a:ext>
            </a:extLst>
          </p:cNvPr>
          <p:cNvSpPr>
            <a:spLocks noGrp="1"/>
          </p:cNvSpPr>
          <p:nvPr>
            <p:ph type="body" idx="1"/>
          </p:nvPr>
        </p:nvSpPr>
        <p:spPr>
          <a:xfrm>
            <a:off x="7040995" y="1431348"/>
            <a:ext cx="4913168" cy="425882"/>
          </a:xfrm>
        </p:spPr>
        <p:txBody>
          <a:bodyPr/>
          <a:lstStyle/>
          <a:p>
            <a:r>
              <a:rPr lang="en-US" dirty="0"/>
              <a:t>The Hitchhiker’s Guide to the Cosmos</a:t>
            </a:r>
          </a:p>
        </p:txBody>
      </p:sp>
      <p:pic>
        <p:nvPicPr>
          <p:cNvPr id="5" name="Picture 4">
            <a:extLst>
              <a:ext uri="{FF2B5EF4-FFF2-40B4-BE49-F238E27FC236}">
                <a16:creationId xmlns:a16="http://schemas.microsoft.com/office/drawing/2014/main" id="{1968121A-641C-4725-A089-EB607E159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289" y="10537"/>
            <a:ext cx="10217977" cy="6858000"/>
          </a:xfrm>
          <a:prstGeom prst="rect">
            <a:avLst/>
          </a:prstGeom>
        </p:spPr>
      </p:pic>
    </p:spTree>
    <p:extLst>
      <p:ext uri="{BB962C8B-B14F-4D97-AF65-F5344CB8AC3E}">
        <p14:creationId xmlns:p14="http://schemas.microsoft.com/office/powerpoint/2010/main" val="25610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77800"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User Accounts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25088"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Product Catalogs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72377"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IoT Device Registers</a:t>
            </a:r>
          </a:p>
        </p:txBody>
      </p:sp>
      <p:sp>
        <p:nvSpPr>
          <p:cNvPr id="9" name="Rectangle: Rounded Corners 8">
            <a:extLst>
              <a:ext uri="{FF2B5EF4-FFF2-40B4-BE49-F238E27FC236}">
                <a16:creationId xmlns:a16="http://schemas.microsoft.com/office/drawing/2014/main" id="{A91486C4-A0B2-45DB-8FDC-A8126FB4C1E8}"/>
              </a:ext>
            </a:extLst>
          </p:cNvPr>
          <p:cNvSpPr/>
          <p:nvPr/>
        </p:nvSpPr>
        <p:spPr>
          <a:xfrm>
            <a:off x="177799" y="1768548"/>
            <a:ext cx="11813955" cy="1828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dirty="0"/>
              <a:t>Storing and querying sets of attributes</a:t>
            </a:r>
          </a:p>
        </p:txBody>
      </p:sp>
    </p:spTree>
    <p:extLst>
      <p:ext uri="{BB962C8B-B14F-4D97-AF65-F5344CB8AC3E}">
        <p14:creationId xmlns:p14="http://schemas.microsoft.com/office/powerpoint/2010/main" val="64463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77800"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User Accounts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25088"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Product Catalogs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72377" y="3923409"/>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IoT Device Registers</a:t>
            </a:r>
          </a:p>
        </p:txBody>
      </p:sp>
      <p:sp>
        <p:nvSpPr>
          <p:cNvPr id="9" name="Rectangle: Rounded Corners 8">
            <a:extLst>
              <a:ext uri="{FF2B5EF4-FFF2-40B4-BE49-F238E27FC236}">
                <a16:creationId xmlns:a16="http://schemas.microsoft.com/office/drawing/2014/main" id="{A91486C4-A0B2-45DB-8FDC-A8126FB4C1E8}"/>
              </a:ext>
            </a:extLst>
          </p:cNvPr>
          <p:cNvSpPr/>
          <p:nvPr/>
        </p:nvSpPr>
        <p:spPr>
          <a:xfrm>
            <a:off x="177799" y="1768548"/>
            <a:ext cx="11813955" cy="1828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dirty="0"/>
              <a:t>Storing and querying sets of attributes</a:t>
            </a:r>
          </a:p>
        </p:txBody>
      </p:sp>
    </p:spTree>
    <p:extLst>
      <p:ext uri="{BB962C8B-B14F-4D97-AF65-F5344CB8AC3E}">
        <p14:creationId xmlns:p14="http://schemas.microsoft.com/office/powerpoint/2010/main" val="199455470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and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8733" y="1690576"/>
            <a:ext cx="9894534" cy="480591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1807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Retail and Marketing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4208" y="1690576"/>
            <a:ext cx="8243583" cy="480591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5489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435862" y="1796314"/>
            <a:ext cx="5423806"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Single-Millisecond Latencies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6535813" y="1796314"/>
            <a:ext cx="5358223"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Handle Massive Spikes</a:t>
            </a:r>
          </a:p>
        </p:txBody>
      </p:sp>
      <p:pic>
        <p:nvPicPr>
          <p:cNvPr id="9" name="Picture 8">
            <a:extLst>
              <a:ext uri="{FF2B5EF4-FFF2-40B4-BE49-F238E27FC236}">
                <a16:creationId xmlns:a16="http://schemas.microsoft.com/office/drawing/2014/main" id="{5AF74943-DB3A-49A6-B899-940A7A595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62" y="3294765"/>
            <a:ext cx="5423807" cy="3050891"/>
          </a:xfrm>
          <a:prstGeom prst="rect">
            <a:avLst/>
          </a:prstGeom>
        </p:spPr>
      </p:pic>
      <p:pic>
        <p:nvPicPr>
          <p:cNvPr id="10" name="Picture 9">
            <a:extLst>
              <a:ext uri="{FF2B5EF4-FFF2-40B4-BE49-F238E27FC236}">
                <a16:creationId xmlns:a16="http://schemas.microsoft.com/office/drawing/2014/main" id="{DF830EA0-35C5-4C71-8F93-83C322241C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13" y="3294765"/>
            <a:ext cx="5358223" cy="3050891"/>
          </a:xfrm>
          <a:prstGeom prst="rect">
            <a:avLst/>
          </a:prstGeom>
        </p:spPr>
      </p:pic>
    </p:spTree>
    <p:extLst>
      <p:ext uri="{BB962C8B-B14F-4D97-AF65-F5344CB8AC3E}">
        <p14:creationId xmlns:p14="http://schemas.microsoft.com/office/powerpoint/2010/main" val="316019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435862" y="1796314"/>
            <a:ext cx="5423806"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Single-Millisecond Latencies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6535813" y="1796314"/>
            <a:ext cx="5358223" cy="12440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Handle Massive Spikes</a:t>
            </a:r>
          </a:p>
        </p:txBody>
      </p:sp>
      <p:pic>
        <p:nvPicPr>
          <p:cNvPr id="9" name="Picture 8">
            <a:extLst>
              <a:ext uri="{FF2B5EF4-FFF2-40B4-BE49-F238E27FC236}">
                <a16:creationId xmlns:a16="http://schemas.microsoft.com/office/drawing/2014/main" id="{5AF74943-DB3A-49A6-B899-940A7A595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62" y="3294765"/>
            <a:ext cx="5423807" cy="3050891"/>
          </a:xfrm>
          <a:prstGeom prst="rect">
            <a:avLst/>
          </a:prstGeom>
        </p:spPr>
      </p:pic>
      <p:pic>
        <p:nvPicPr>
          <p:cNvPr id="10" name="Picture 9">
            <a:extLst>
              <a:ext uri="{FF2B5EF4-FFF2-40B4-BE49-F238E27FC236}">
                <a16:creationId xmlns:a16="http://schemas.microsoft.com/office/drawing/2014/main" id="{DF830EA0-35C5-4C71-8F93-83C322241C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13" y="3294765"/>
            <a:ext cx="5358223" cy="3050891"/>
          </a:xfrm>
          <a:prstGeom prst="rect">
            <a:avLst/>
          </a:prstGeom>
        </p:spPr>
      </p:pic>
    </p:spTree>
    <p:extLst>
      <p:ext uri="{BB962C8B-B14F-4D97-AF65-F5344CB8AC3E}">
        <p14:creationId xmlns:p14="http://schemas.microsoft.com/office/powerpoint/2010/main" val="5885423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50207" y="1664106"/>
            <a:ext cx="8891585" cy="490539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7125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Web &amp; Mobile Applications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2005" y="2184984"/>
            <a:ext cx="8407990" cy="11164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Modeling Social Interactions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1892005" y="3580510"/>
            <a:ext cx="8407990" cy="11164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Integrating with Third-Party Services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892005" y="4976037"/>
            <a:ext cx="8407990" cy="11164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Building Rich Personalized Experiences</a:t>
            </a:r>
          </a:p>
        </p:txBody>
      </p:sp>
    </p:spTree>
    <p:extLst>
      <p:ext uri="{BB962C8B-B14F-4D97-AF65-F5344CB8AC3E}">
        <p14:creationId xmlns:p14="http://schemas.microsoft.com/office/powerpoint/2010/main" val="403893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Web &amp; Mobile Applications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2005" y="2184984"/>
            <a:ext cx="8407990" cy="111641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Modeling Social Interactions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1892005" y="3580510"/>
            <a:ext cx="8407990" cy="11164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Integrating with Third-Party Services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1892005" y="4976037"/>
            <a:ext cx="8407990" cy="11164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Building Rich Personalized Experiences</a:t>
            </a:r>
          </a:p>
        </p:txBody>
      </p:sp>
    </p:spTree>
    <p:extLst>
      <p:ext uri="{BB962C8B-B14F-4D97-AF65-F5344CB8AC3E}">
        <p14:creationId xmlns:p14="http://schemas.microsoft.com/office/powerpoint/2010/main" val="238393682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Gaming</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Azure Cosmos DB Use Cases</a:t>
            </a:r>
          </a:p>
        </p:txBody>
      </p:sp>
      <p:pic>
        <p:nvPicPr>
          <p:cNvPr id="3" name="Picture 2">
            <a:extLst>
              <a:ext uri="{FF2B5EF4-FFF2-40B4-BE49-F238E27FC236}">
                <a16:creationId xmlns:a16="http://schemas.microsoft.com/office/drawing/2014/main" id="{4FE82525-7BAF-4613-80F2-9380B865E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50207" y="1840877"/>
            <a:ext cx="8891585" cy="45518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300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t>Turnkey global distribution</a:t>
            </a:r>
          </a:p>
        </p:txBody>
      </p:sp>
    </p:spTree>
    <p:extLst>
      <p:ext uri="{BB962C8B-B14F-4D97-AF65-F5344CB8AC3E}">
        <p14:creationId xmlns:p14="http://schemas.microsoft.com/office/powerpoint/2010/main" val="221310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540442-AC3A-4307-8012-A8A1A91FF380}"/>
              </a:ext>
            </a:extLst>
          </p:cNvPr>
          <p:cNvSpPr txBox="1">
            <a:spLocks/>
          </p:cNvSpPr>
          <p:nvPr/>
        </p:nvSpPr>
        <p:spPr>
          <a:xfrm>
            <a:off x="6754966" y="2146457"/>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
        <p:nvSpPr>
          <p:cNvPr id="4" name="TextBox 3">
            <a:extLst>
              <a:ext uri="{FF2B5EF4-FFF2-40B4-BE49-F238E27FC236}">
                <a16:creationId xmlns:a16="http://schemas.microsoft.com/office/drawing/2014/main" id="{56A71FF5-209D-4F02-ADD7-9D27616A99E0}"/>
              </a:ext>
            </a:extLst>
          </p:cNvPr>
          <p:cNvSpPr txBox="1"/>
          <p:nvPr/>
        </p:nvSpPr>
        <p:spPr>
          <a:xfrm>
            <a:off x="6337006" y="946128"/>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Integrations</a:t>
            </a:r>
          </a:p>
        </p:txBody>
      </p:sp>
      <p:pic>
        <p:nvPicPr>
          <p:cNvPr id="6" name="Picture 5">
            <a:extLst>
              <a:ext uri="{FF2B5EF4-FFF2-40B4-BE49-F238E27FC236}">
                <a16:creationId xmlns:a16="http://schemas.microsoft.com/office/drawing/2014/main" id="{7266E75B-47AC-4346-AC7B-9922BBCDC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11803" cy="6858000"/>
          </a:xfrm>
          <a:prstGeom prst="rect">
            <a:avLst/>
          </a:prstGeom>
        </p:spPr>
      </p:pic>
    </p:spTree>
    <p:extLst>
      <p:ext uri="{BB962C8B-B14F-4D97-AF65-F5344CB8AC3E}">
        <p14:creationId xmlns:p14="http://schemas.microsoft.com/office/powerpoint/2010/main" val="583888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10" name="Picture 9">
            <a:extLst>
              <a:ext uri="{FF2B5EF4-FFF2-40B4-BE49-F238E27FC236}">
                <a16:creationId xmlns:a16="http://schemas.microsoft.com/office/drawing/2014/main" id="{A2577449-FD83-4EA0-8B76-4B2103D44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462088"/>
            <a:ext cx="1408372" cy="1506959"/>
          </a:xfrm>
          <a:prstGeom prst="rect">
            <a:avLst/>
          </a:prstGeom>
        </p:spPr>
      </p:pic>
    </p:spTree>
    <p:extLst>
      <p:ext uri="{BB962C8B-B14F-4D97-AF65-F5344CB8AC3E}">
        <p14:creationId xmlns:p14="http://schemas.microsoft.com/office/powerpoint/2010/main" val="169562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462088"/>
            <a:ext cx="1408372" cy="1506959"/>
          </a:xfrm>
          <a:prstGeom prst="rect">
            <a:avLst/>
          </a:prstGeom>
        </p:spPr>
      </p:pic>
    </p:spTree>
    <p:extLst>
      <p:ext uri="{BB962C8B-B14F-4D97-AF65-F5344CB8AC3E}">
        <p14:creationId xmlns:p14="http://schemas.microsoft.com/office/powerpoint/2010/main" val="66473224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3.33333E-6 L -0.42669 0.48333 " pathEditMode="relative" rAng="0" ptsTypes="AA">
                                      <p:cBhvr>
                                        <p:cTn id="6" dur="2000" fill="hold"/>
                                        <p:tgtEl>
                                          <p:spTgt spid="8"/>
                                        </p:tgtEl>
                                        <p:attrNameLst>
                                          <p:attrName>ppt_x</p:attrName>
                                          <p:attrName>ppt_y</p:attrName>
                                        </p:attrNameLst>
                                      </p:cBhvr>
                                      <p:rCtr x="-21341" y="2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338194"/>
            <a:ext cx="1408372"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spTree>
    <p:extLst>
      <p:ext uri="{BB962C8B-B14F-4D97-AF65-F5344CB8AC3E}">
        <p14:creationId xmlns:p14="http://schemas.microsoft.com/office/powerpoint/2010/main" val="428424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1814" y="1338194"/>
            <a:ext cx="1408372"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spTree>
    <p:extLst>
      <p:ext uri="{BB962C8B-B14F-4D97-AF65-F5344CB8AC3E}">
        <p14:creationId xmlns:p14="http://schemas.microsoft.com/office/powerpoint/2010/main" val="87662456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21836 0.52639 " pathEditMode="relative" rAng="0" ptsTypes="AA">
                                      <p:cBhvr>
                                        <p:cTn id="6" dur="1000" fill="hold"/>
                                        <p:tgtEl>
                                          <p:spTgt spid="8"/>
                                        </p:tgtEl>
                                        <p:attrNameLst>
                                          <p:attrName>ppt_x</p:attrName>
                                          <p:attrName>ppt_y</p:attrName>
                                        </p:attrNameLst>
                                      </p:cBhvr>
                                      <p:rCtr x="-10924" y="26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1168" y="1338194"/>
            <a:ext cx="529663"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3" name="Picture 2">
            <a:extLst>
              <a:ext uri="{FF2B5EF4-FFF2-40B4-BE49-F238E27FC236}">
                <a16:creationId xmlns:a16="http://schemas.microsoft.com/office/drawing/2014/main" id="{D94C07BA-C5AB-4005-AE13-A3D80839234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spTree>
    <p:extLst>
      <p:ext uri="{BB962C8B-B14F-4D97-AF65-F5344CB8AC3E}">
        <p14:creationId xmlns:p14="http://schemas.microsoft.com/office/powerpoint/2010/main" val="126191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1168" y="1338194"/>
            <a:ext cx="529663" cy="1352037"/>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spTree>
    <p:extLst>
      <p:ext uri="{BB962C8B-B14F-4D97-AF65-F5344CB8AC3E}">
        <p14:creationId xmlns:p14="http://schemas.microsoft.com/office/powerpoint/2010/main" val="405068697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51111 " pathEditMode="relative" rAng="0" ptsTypes="AA">
                                      <p:cBhvr>
                                        <p:cTn id="6" dur="1000" fill="hold"/>
                                        <p:tgtEl>
                                          <p:spTgt spid="8"/>
                                        </p:tgtEl>
                                        <p:attrNameLst>
                                          <p:attrName>ppt_x</p:attrName>
                                          <p:attrName>ppt_y</p:attrName>
                                        </p:attrNameLst>
                                      </p:cBhvr>
                                      <p:rCtr x="0" y="2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42519" y="1338194"/>
            <a:ext cx="1506958" cy="1506958"/>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spTree>
    <p:extLst>
      <p:ext uri="{BB962C8B-B14F-4D97-AF65-F5344CB8AC3E}">
        <p14:creationId xmlns:p14="http://schemas.microsoft.com/office/powerpoint/2010/main" val="303541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8" name="Picture 7">
            <a:extLst>
              <a:ext uri="{FF2B5EF4-FFF2-40B4-BE49-F238E27FC236}">
                <a16:creationId xmlns:a16="http://schemas.microsoft.com/office/drawing/2014/main" id="{AC57CE81-6A1F-4084-990C-ED1361258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42519" y="1338194"/>
            <a:ext cx="1506958" cy="1506958"/>
          </a:xfrm>
          <a:prstGeom prst="rect">
            <a:avLst/>
          </a:prstGeom>
        </p:spPr>
      </p:pic>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spTree>
    <p:extLst>
      <p:ext uri="{BB962C8B-B14F-4D97-AF65-F5344CB8AC3E}">
        <p14:creationId xmlns:p14="http://schemas.microsoft.com/office/powerpoint/2010/main" val="261514646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11111E-6 L 0.22292 0.51528 " pathEditMode="relative" rAng="0" ptsTypes="AA">
                                      <p:cBhvr>
                                        <p:cTn id="6" dur="1000" fill="hold"/>
                                        <p:tgtEl>
                                          <p:spTgt spid="8"/>
                                        </p:tgtEl>
                                        <p:attrNameLst>
                                          <p:attrName>ppt_x</p:attrName>
                                          <p:attrName>ppt_y</p:attrName>
                                        </p:attrNameLst>
                                      </p:cBhvr>
                                      <p:rCtr x="11146" y="2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pic>
        <p:nvPicPr>
          <p:cNvPr id="7" name="Picture 6">
            <a:extLst>
              <a:ext uri="{FF2B5EF4-FFF2-40B4-BE49-F238E27FC236}">
                <a16:creationId xmlns:a16="http://schemas.microsoft.com/office/drawing/2014/main" id="{5FD8DE82-F37D-4162-B20B-62A8D9B941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7039" y="4815552"/>
            <a:ext cx="1506958" cy="1506958"/>
          </a:xfrm>
          <a:prstGeom prst="rect">
            <a:avLst/>
          </a:prstGeom>
        </p:spPr>
      </p:pic>
      <p:pic>
        <p:nvPicPr>
          <p:cNvPr id="9" name="Picture 8">
            <a:extLst>
              <a:ext uri="{FF2B5EF4-FFF2-40B4-BE49-F238E27FC236}">
                <a16:creationId xmlns:a16="http://schemas.microsoft.com/office/drawing/2014/main" id="{455511BE-F69F-4947-8B95-C8FE214B2E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80439" y="1462088"/>
            <a:ext cx="2031118" cy="1506958"/>
          </a:xfrm>
          <a:prstGeom prst="rect">
            <a:avLst/>
          </a:prstGeom>
        </p:spPr>
      </p:pic>
    </p:spTree>
    <p:extLst>
      <p:ext uri="{BB962C8B-B14F-4D97-AF65-F5344CB8AC3E}">
        <p14:creationId xmlns:p14="http://schemas.microsoft.com/office/powerpoint/2010/main" val="103943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3517900" y="1865746"/>
            <a:ext cx="5156200" cy="1754326"/>
          </a:xfrm>
          <a:prstGeom prst="rect">
            <a:avLst/>
          </a:prstGeom>
          <a:noFill/>
        </p:spPr>
        <p:txBody>
          <a:bodyPr wrap="square" rtlCol="0">
            <a:spAutoFit/>
          </a:bodyPr>
          <a:lstStyle/>
          <a:p>
            <a:pPr algn="ctr"/>
            <a:r>
              <a:rPr lang="en-US" sz="5400" b="1" dirty="0"/>
              <a:t>Turnkey global distribution</a:t>
            </a:r>
          </a:p>
        </p:txBody>
      </p:sp>
    </p:spTree>
    <p:extLst>
      <p:ext uri="{BB962C8B-B14F-4D97-AF65-F5344CB8AC3E}">
        <p14:creationId xmlns:p14="http://schemas.microsoft.com/office/powerpoint/2010/main" val="138883329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4375 0.44097 " pathEditMode="relative" rAng="0" ptsTypes="AA">
                                      <p:cBhvr>
                                        <p:cTn id="6" dur="2000" fill="hold"/>
                                        <p:tgtEl>
                                          <p:spTgt spid="30"/>
                                        </p:tgtEl>
                                        <p:attrNameLst>
                                          <p:attrName>ppt_x</p:attrName>
                                          <p:attrName>ppt_y</p:attrName>
                                        </p:attrNameLst>
                                      </p:cBhvr>
                                      <p:rCtr x="-21875"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pic>
        <p:nvPicPr>
          <p:cNvPr id="7" name="Picture 6">
            <a:extLst>
              <a:ext uri="{FF2B5EF4-FFF2-40B4-BE49-F238E27FC236}">
                <a16:creationId xmlns:a16="http://schemas.microsoft.com/office/drawing/2014/main" id="{5FD8DE82-F37D-4162-B20B-62A8D9B941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7039" y="4815552"/>
            <a:ext cx="1506958" cy="1506958"/>
          </a:xfrm>
          <a:prstGeom prst="rect">
            <a:avLst/>
          </a:prstGeom>
        </p:spPr>
      </p:pic>
      <p:pic>
        <p:nvPicPr>
          <p:cNvPr id="9" name="Picture 8">
            <a:extLst>
              <a:ext uri="{FF2B5EF4-FFF2-40B4-BE49-F238E27FC236}">
                <a16:creationId xmlns:a16="http://schemas.microsoft.com/office/drawing/2014/main" id="{455511BE-F69F-4947-8B95-C8FE214B2E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80439" y="1462088"/>
            <a:ext cx="2031118" cy="1506958"/>
          </a:xfrm>
          <a:prstGeom prst="rect">
            <a:avLst/>
          </a:prstGeom>
        </p:spPr>
      </p:pic>
    </p:spTree>
    <p:extLst>
      <p:ext uri="{BB962C8B-B14F-4D97-AF65-F5344CB8AC3E}">
        <p14:creationId xmlns:p14="http://schemas.microsoft.com/office/powerpoint/2010/main" val="324421638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3.33333E-6 L 0.41654 0.48958 " pathEditMode="relative" rAng="0" ptsTypes="AA">
                                      <p:cBhvr>
                                        <p:cTn id="6" dur="1000" fill="hold"/>
                                        <p:tgtEl>
                                          <p:spTgt spid="9"/>
                                        </p:tgtEl>
                                        <p:attrNameLst>
                                          <p:attrName>ppt_x</p:attrName>
                                          <p:attrName>ppt_y</p:attrName>
                                        </p:attrNameLst>
                                      </p:cBhvr>
                                      <p:rCtr x="20820" y="2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A65E-508C-4367-8B90-6A5B2E8E1BD2}"/>
              </a:ext>
            </a:extLst>
          </p:cNvPr>
          <p:cNvSpPr>
            <a:spLocks noGrp="1"/>
          </p:cNvSpPr>
          <p:nvPr>
            <p:ph type="title"/>
          </p:nvPr>
        </p:nvSpPr>
        <p:spPr/>
        <p:txBody>
          <a:bodyPr/>
          <a:lstStyle/>
          <a:p>
            <a:r>
              <a:rPr lang="en-US" dirty="0"/>
              <a:t>Cosmos DB Integrations</a:t>
            </a:r>
          </a:p>
        </p:txBody>
      </p:sp>
      <p:pic>
        <p:nvPicPr>
          <p:cNvPr id="4" name="Picture 3">
            <a:extLst>
              <a:ext uri="{FF2B5EF4-FFF2-40B4-BE49-F238E27FC236}">
                <a16:creationId xmlns:a16="http://schemas.microsoft.com/office/drawing/2014/main" id="{424F4E58-29B3-4169-831B-706A999DCE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097" y="4815551"/>
            <a:ext cx="1408372" cy="1506959"/>
          </a:xfrm>
          <a:prstGeom prst="rect">
            <a:avLst/>
          </a:prstGeom>
        </p:spPr>
      </p:pic>
      <p:pic>
        <p:nvPicPr>
          <p:cNvPr id="5" name="Picture 4">
            <a:extLst>
              <a:ext uri="{FF2B5EF4-FFF2-40B4-BE49-F238E27FC236}">
                <a16:creationId xmlns:a16="http://schemas.microsoft.com/office/drawing/2014/main" id="{06252357-1C24-4554-990E-7892176856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6586" y="4970473"/>
            <a:ext cx="1408372" cy="1352037"/>
          </a:xfrm>
          <a:prstGeom prst="rect">
            <a:avLst/>
          </a:prstGeom>
        </p:spPr>
      </p:pic>
      <p:pic>
        <p:nvPicPr>
          <p:cNvPr id="6" name="Picture 5">
            <a:extLst>
              <a:ext uri="{FF2B5EF4-FFF2-40B4-BE49-F238E27FC236}">
                <a16:creationId xmlns:a16="http://schemas.microsoft.com/office/drawing/2014/main" id="{1C14D075-4495-4E72-8D6F-EA00B472AB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31167" y="4893011"/>
            <a:ext cx="529663" cy="1352037"/>
          </a:xfrm>
          <a:prstGeom prst="rect">
            <a:avLst/>
          </a:prstGeom>
        </p:spPr>
      </p:pic>
      <p:pic>
        <p:nvPicPr>
          <p:cNvPr id="7" name="Picture 6">
            <a:extLst>
              <a:ext uri="{FF2B5EF4-FFF2-40B4-BE49-F238E27FC236}">
                <a16:creationId xmlns:a16="http://schemas.microsoft.com/office/drawing/2014/main" id="{5FD8DE82-F37D-4162-B20B-62A8D9B941A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7039" y="4815552"/>
            <a:ext cx="1506958" cy="1506958"/>
          </a:xfrm>
          <a:prstGeom prst="rect">
            <a:avLst/>
          </a:prstGeom>
        </p:spPr>
      </p:pic>
      <p:pic>
        <p:nvPicPr>
          <p:cNvPr id="9" name="Picture 8">
            <a:extLst>
              <a:ext uri="{FF2B5EF4-FFF2-40B4-BE49-F238E27FC236}">
                <a16:creationId xmlns:a16="http://schemas.microsoft.com/office/drawing/2014/main" id="{455511BE-F69F-4947-8B95-C8FE214B2E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342519" y="1462088"/>
            <a:ext cx="1506958" cy="1506958"/>
          </a:xfrm>
          <a:prstGeom prst="rect">
            <a:avLst/>
          </a:prstGeom>
        </p:spPr>
      </p:pic>
      <p:pic>
        <p:nvPicPr>
          <p:cNvPr id="8" name="Picture 7">
            <a:extLst>
              <a:ext uri="{FF2B5EF4-FFF2-40B4-BE49-F238E27FC236}">
                <a16:creationId xmlns:a16="http://schemas.microsoft.com/office/drawing/2014/main" id="{7D3FC19B-8B70-4800-A711-D973D1F2CC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160882" y="4786217"/>
            <a:ext cx="2031118" cy="1506958"/>
          </a:xfrm>
          <a:prstGeom prst="rect">
            <a:avLst/>
          </a:prstGeom>
        </p:spPr>
      </p:pic>
    </p:spTree>
    <p:extLst>
      <p:ext uri="{BB962C8B-B14F-4D97-AF65-F5344CB8AC3E}">
        <p14:creationId xmlns:p14="http://schemas.microsoft.com/office/powerpoint/2010/main" val="30343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429B2-A9D8-40EE-B445-7A77D05A271B}"/>
              </a:ext>
            </a:extLst>
          </p:cNvPr>
          <p:cNvSpPr txBox="1">
            <a:spLocks/>
          </p:cNvSpPr>
          <p:nvPr/>
        </p:nvSpPr>
        <p:spPr>
          <a:xfrm>
            <a:off x="205311" y="3854617"/>
            <a:ext cx="4913168" cy="4258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tint val="75000"/>
                  </a:schemeClr>
                </a:solidFill>
              </a:rPr>
              <a:t>The Hitchhiker’s Guide to the Cosmos</a:t>
            </a:r>
          </a:p>
        </p:txBody>
      </p:sp>
      <p:sp>
        <p:nvSpPr>
          <p:cNvPr id="5" name="TextBox 4">
            <a:extLst>
              <a:ext uri="{FF2B5EF4-FFF2-40B4-BE49-F238E27FC236}">
                <a16:creationId xmlns:a16="http://schemas.microsoft.com/office/drawing/2014/main" id="{AF2EBA32-C08E-4F15-B14C-15FBC9D031B8}"/>
              </a:ext>
            </a:extLst>
          </p:cNvPr>
          <p:cNvSpPr txBox="1"/>
          <p:nvPr/>
        </p:nvSpPr>
        <p:spPr>
          <a:xfrm>
            <a:off x="-212649" y="438297"/>
            <a:ext cx="5749088" cy="3416320"/>
          </a:xfrm>
          <a:prstGeom prst="rect">
            <a:avLst/>
          </a:prstGeom>
          <a:noFill/>
        </p:spPr>
        <p:txBody>
          <a:bodyPr wrap="square" rtlCol="0">
            <a:spAutoFit/>
          </a:bodyPr>
          <a:lstStyle/>
          <a:p>
            <a:pPr algn="ctr"/>
            <a:r>
              <a:rPr lang="en-US" sz="7200" b="1" dirty="0">
                <a:latin typeface="Kamerik205 8" panose="020B0803030600020004" pitchFamily="34" charset="0"/>
              </a:rPr>
              <a:t>Wide-Range of Data APIs</a:t>
            </a:r>
          </a:p>
        </p:txBody>
      </p:sp>
      <p:pic>
        <p:nvPicPr>
          <p:cNvPr id="7" name="Picture 6">
            <a:extLst>
              <a:ext uri="{FF2B5EF4-FFF2-40B4-BE49-F238E27FC236}">
                <a16:creationId xmlns:a16="http://schemas.microsoft.com/office/drawing/2014/main" id="{CD50D60D-08A7-4657-9B4A-D9AACF6D9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125" y="0"/>
            <a:ext cx="9625359" cy="6858000"/>
          </a:xfrm>
          <a:prstGeom prst="rect">
            <a:avLst/>
          </a:prstGeom>
        </p:spPr>
      </p:pic>
      <p:pic>
        <p:nvPicPr>
          <p:cNvPr id="9" name="Graphic 8">
            <a:extLst>
              <a:ext uri="{FF2B5EF4-FFF2-40B4-BE49-F238E27FC236}">
                <a16:creationId xmlns:a16="http://schemas.microsoft.com/office/drawing/2014/main" id="{E90F7B80-E7C6-4471-93C4-41F974D5A6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3271" y="562350"/>
            <a:ext cx="1456498" cy="1456498"/>
          </a:xfrm>
          <a:prstGeom prst="rect">
            <a:avLst/>
          </a:prstGeom>
        </p:spPr>
      </p:pic>
      <p:pic>
        <p:nvPicPr>
          <p:cNvPr id="11" name="Graphic 10">
            <a:extLst>
              <a:ext uri="{FF2B5EF4-FFF2-40B4-BE49-F238E27FC236}">
                <a16:creationId xmlns:a16="http://schemas.microsoft.com/office/drawing/2014/main" id="{6893156F-BE23-4A64-BBB2-7D235883D2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8385" y="562350"/>
            <a:ext cx="1456498" cy="1456498"/>
          </a:xfrm>
          <a:prstGeom prst="rect">
            <a:avLst/>
          </a:prstGeom>
        </p:spPr>
      </p:pic>
      <p:pic>
        <p:nvPicPr>
          <p:cNvPr id="13" name="Graphic 10">
            <a:extLst>
              <a:ext uri="{FF2B5EF4-FFF2-40B4-BE49-F238E27FC236}">
                <a16:creationId xmlns:a16="http://schemas.microsoft.com/office/drawing/2014/main" id="{8242F7E6-E69F-43A6-86E6-A00CD5A705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781925" y="2201291"/>
            <a:ext cx="1456498" cy="1456498"/>
          </a:xfrm>
          <a:prstGeom prst="rect">
            <a:avLst/>
          </a:prstGeom>
        </p:spPr>
      </p:pic>
      <p:pic>
        <p:nvPicPr>
          <p:cNvPr id="15" name="Graphic 14">
            <a:extLst>
              <a:ext uri="{FF2B5EF4-FFF2-40B4-BE49-F238E27FC236}">
                <a16:creationId xmlns:a16="http://schemas.microsoft.com/office/drawing/2014/main" id="{EF963CB3-DF43-44D5-9646-8CA89A97F8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93787" y="3635048"/>
            <a:ext cx="1126778" cy="1126778"/>
          </a:xfrm>
          <a:prstGeom prst="rect">
            <a:avLst/>
          </a:prstGeom>
        </p:spPr>
      </p:pic>
      <p:pic>
        <p:nvPicPr>
          <p:cNvPr id="17" name="Picture 16" descr="A close up of a sign&#10;&#10;Description automatically generated">
            <a:extLst>
              <a:ext uri="{FF2B5EF4-FFF2-40B4-BE49-F238E27FC236}">
                <a16:creationId xmlns:a16="http://schemas.microsoft.com/office/drawing/2014/main" id="{6BBDBB22-D91B-4F58-B0CC-BB7AAFD98C61}"/>
              </a:ext>
            </a:extLst>
          </p:cNvPr>
          <p:cNvPicPr>
            <a:picLocks noChangeAspect="1"/>
          </p:cNvPicPr>
          <p:nvPr/>
        </p:nvPicPr>
        <p:blipFill>
          <a:blip r:embed="rId10"/>
          <a:stretch>
            <a:fillRect/>
          </a:stretch>
        </p:blipFill>
        <p:spPr>
          <a:xfrm>
            <a:off x="6982676" y="4976584"/>
            <a:ext cx="1771417" cy="922908"/>
          </a:xfrm>
          <a:prstGeom prst="rect">
            <a:avLst/>
          </a:prstGeom>
        </p:spPr>
      </p:pic>
      <p:pic>
        <p:nvPicPr>
          <p:cNvPr id="19" name="Picture 18" descr="A close up of a logo&#10;&#10;Description automatically generated">
            <a:extLst>
              <a:ext uri="{FF2B5EF4-FFF2-40B4-BE49-F238E27FC236}">
                <a16:creationId xmlns:a16="http://schemas.microsoft.com/office/drawing/2014/main" id="{8A9A1CAD-0C96-488B-B294-E2A950244F17}"/>
              </a:ext>
            </a:extLst>
          </p:cNvPr>
          <p:cNvPicPr>
            <a:picLocks noChangeAspect="1"/>
          </p:cNvPicPr>
          <p:nvPr/>
        </p:nvPicPr>
        <p:blipFill>
          <a:blip r:embed="rId11"/>
          <a:stretch>
            <a:fillRect/>
          </a:stretch>
        </p:blipFill>
        <p:spPr>
          <a:xfrm>
            <a:off x="7710925" y="3880644"/>
            <a:ext cx="1771417" cy="635585"/>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DFF7760F-A04D-4384-A93F-10471447FA2F}"/>
              </a:ext>
            </a:extLst>
          </p:cNvPr>
          <p:cNvPicPr>
            <a:picLocks noChangeAspect="1"/>
          </p:cNvPicPr>
          <p:nvPr/>
        </p:nvPicPr>
        <p:blipFill>
          <a:blip r:embed="rId12"/>
          <a:stretch>
            <a:fillRect/>
          </a:stretch>
        </p:blipFill>
        <p:spPr>
          <a:xfrm>
            <a:off x="6269495" y="2441859"/>
            <a:ext cx="975362" cy="975362"/>
          </a:xfrm>
          <a:prstGeom prst="rect">
            <a:avLst/>
          </a:prstGeom>
        </p:spPr>
      </p:pic>
    </p:spTree>
    <p:extLst>
      <p:ext uri="{BB962C8B-B14F-4D97-AF65-F5344CB8AC3E}">
        <p14:creationId xmlns:p14="http://schemas.microsoft.com/office/powerpoint/2010/main" val="484577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1040-FB68-49EE-B3ED-60D521CB5A66}"/>
              </a:ext>
            </a:extLst>
          </p:cNvPr>
          <p:cNvSpPr>
            <a:spLocks noGrp="1"/>
          </p:cNvSpPr>
          <p:nvPr>
            <p:ph type="title"/>
          </p:nvPr>
        </p:nvSpPr>
        <p:spPr/>
        <p:txBody>
          <a:bodyPr/>
          <a:lstStyle/>
          <a:p>
            <a:r>
              <a:rPr lang="en-US" dirty="0"/>
              <a:t>Atom Resource Sequence</a:t>
            </a:r>
          </a:p>
        </p:txBody>
      </p:sp>
      <p:sp>
        <p:nvSpPr>
          <p:cNvPr id="4" name="TextBox 3">
            <a:extLst>
              <a:ext uri="{FF2B5EF4-FFF2-40B4-BE49-F238E27FC236}">
                <a16:creationId xmlns:a16="http://schemas.microsoft.com/office/drawing/2014/main" id="{667472D9-FC0F-4F01-8455-3EFF8F523444}"/>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6" name="Picture 5">
            <a:extLst>
              <a:ext uri="{FF2B5EF4-FFF2-40B4-BE49-F238E27FC236}">
                <a16:creationId xmlns:a16="http://schemas.microsoft.com/office/drawing/2014/main" id="{70E2698E-AE06-4508-8A48-5F0173288B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5219" y="1588794"/>
            <a:ext cx="8537193" cy="47754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57344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SQL API</a:t>
            </a:r>
          </a:p>
        </p:txBody>
      </p:sp>
      <p:pic>
        <p:nvPicPr>
          <p:cNvPr id="7" name="Graphic 6">
            <a:extLst>
              <a:ext uri="{FF2B5EF4-FFF2-40B4-BE49-F238E27FC236}">
                <a16:creationId xmlns:a16="http://schemas.microsoft.com/office/drawing/2014/main" id="{08B4C247-4E66-411F-9ED4-5BEDFED7F4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Document Database</a:t>
            </a:r>
          </a:p>
        </p:txBody>
      </p:sp>
    </p:spTree>
    <p:extLst>
      <p:ext uri="{BB962C8B-B14F-4D97-AF65-F5344CB8AC3E}">
        <p14:creationId xmlns:p14="http://schemas.microsoft.com/office/powerpoint/2010/main" val="4131121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Document Database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SQL to Query JSON Documents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JavaScript Programming Model</a:t>
            </a:r>
          </a:p>
        </p:txBody>
      </p:sp>
    </p:spTree>
    <p:extLst>
      <p:ext uri="{BB962C8B-B14F-4D97-AF65-F5344CB8AC3E}">
        <p14:creationId xmlns:p14="http://schemas.microsoft.com/office/powerpoint/2010/main" val="301325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691117" y="1720840"/>
            <a:ext cx="11255744" cy="4104200"/>
          </a:xfrm>
          <a:prstGeom prst="rect">
            <a:avLst/>
          </a:prstGeom>
          <a:noFill/>
        </p:spPr>
        <p:txBody>
          <a:bodyPr wrap="square" rtlCol="0">
            <a:spAutoFit/>
          </a:bodyPr>
          <a:lstStyle/>
          <a:p>
            <a:pPr algn="ctr">
              <a:lnSpc>
                <a:spcPct val="150000"/>
              </a:lnSpc>
            </a:pPr>
            <a:r>
              <a:rPr lang="en-US" sz="6000" dirty="0"/>
              <a:t>Building a new non-relational document database and want to query using SQL</a:t>
            </a:r>
          </a:p>
        </p:txBody>
      </p:sp>
    </p:spTree>
    <p:extLst>
      <p:ext uri="{BB962C8B-B14F-4D97-AF65-F5344CB8AC3E}">
        <p14:creationId xmlns:p14="http://schemas.microsoft.com/office/powerpoint/2010/main" val="827431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4" name="Picture 3">
            <a:extLst>
              <a:ext uri="{FF2B5EF4-FFF2-40B4-BE49-F238E27FC236}">
                <a16:creationId xmlns:a16="http://schemas.microsoft.com/office/drawing/2014/main" id="{A911D889-8054-4199-96EA-0E691E427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261" y="1133405"/>
            <a:ext cx="6202017" cy="5659340"/>
          </a:xfrm>
          <a:prstGeom prst="rect">
            <a:avLst/>
          </a:prstGeom>
          <a:noFill/>
        </p:spPr>
      </p:pic>
    </p:spTree>
    <p:extLst>
      <p:ext uri="{BB962C8B-B14F-4D97-AF65-F5344CB8AC3E}">
        <p14:creationId xmlns:p14="http://schemas.microsoft.com/office/powerpoint/2010/main" val="298864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7" name="Picture 6">
            <a:extLst>
              <a:ext uri="{FF2B5EF4-FFF2-40B4-BE49-F238E27FC236}">
                <a16:creationId xmlns:a16="http://schemas.microsoft.com/office/drawing/2014/main" id="{F5431F00-A1F7-4E35-9848-8E376B3C609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3114261" y="1133405"/>
            <a:ext cx="6202017" cy="5659340"/>
          </a:xfrm>
          <a:prstGeom prst="rect">
            <a:avLst/>
          </a:prstGeom>
          <a:noFill/>
        </p:spPr>
      </p:pic>
      <p:sp>
        <p:nvSpPr>
          <p:cNvPr id="3" name="TextBox 2">
            <a:extLst>
              <a:ext uri="{FF2B5EF4-FFF2-40B4-BE49-F238E27FC236}">
                <a16:creationId xmlns:a16="http://schemas.microsoft.com/office/drawing/2014/main" id="{731F84D3-F736-4F6F-B0F3-03FDCF951B67}"/>
              </a:ext>
            </a:extLst>
          </p:cNvPr>
          <p:cNvSpPr txBox="1"/>
          <p:nvPr/>
        </p:nvSpPr>
        <p:spPr>
          <a:xfrm>
            <a:off x="1356190" y="2254915"/>
            <a:ext cx="9718158"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5400" dirty="0"/>
              <a:t>SELECT *</a:t>
            </a:r>
            <a:br>
              <a:rPr lang="en-US" sz="5400" dirty="0"/>
            </a:br>
            <a:r>
              <a:rPr lang="en-US" sz="5400" dirty="0"/>
              <a:t>FROM c</a:t>
            </a:r>
            <a:br>
              <a:rPr lang="en-US" sz="5400" dirty="0"/>
            </a:br>
            <a:r>
              <a:rPr lang="en-US" sz="5400" dirty="0"/>
              <a:t>WHERE </a:t>
            </a:r>
            <a:r>
              <a:rPr lang="en-US" sz="5400" dirty="0" err="1"/>
              <a:t>c.OwnerEmailAddress</a:t>
            </a:r>
            <a:r>
              <a:rPr lang="en-US" sz="5400" dirty="0"/>
              <a:t> =</a:t>
            </a:r>
          </a:p>
          <a:p>
            <a:r>
              <a:rPr lang="en-US" sz="5400" dirty="0"/>
              <a:t>‘chadgreen@chadgreen.com’</a:t>
            </a:r>
          </a:p>
        </p:txBody>
      </p:sp>
    </p:spTree>
    <p:extLst>
      <p:ext uri="{BB962C8B-B14F-4D97-AF65-F5344CB8AC3E}">
        <p14:creationId xmlns:p14="http://schemas.microsoft.com/office/powerpoint/2010/main" val="52712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BBB47E0A-BFB0-457F-85CD-827B875B0324}"/>
              </a:ext>
            </a:extLst>
          </p:cNvPr>
          <p:cNvSpPr>
            <a:spLocks noChangeArrowheads="1"/>
          </p:cNvSpPr>
          <p:nvPr/>
        </p:nvSpPr>
        <p:spPr bwMode="auto">
          <a:xfrm>
            <a:off x="1029097" y="1554854"/>
            <a:ext cx="10133806"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class</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Presentation</a:t>
            </a:r>
            <a:endParaRPr kumimoji="0" lang="en-US"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2B91AF"/>
                </a:solidFill>
                <a:effectLst/>
                <a:latin typeface="Consolas" panose="020B0609020204030204" pitchFamily="49" charset="0"/>
              </a:rPr>
              <a:t>JsonProperty</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PropertyName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A31515"/>
                </a:solidFill>
                <a:effectLst/>
                <a:latin typeface="Consolas" panose="020B0609020204030204" pitchFamily="49" charset="0"/>
              </a:rPr>
              <a:t>"id"</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Id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Title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Abstract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ElevatorPitcch</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LanguageCode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Langauge</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LearningObjective</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LearningObjectives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Tag</a:t>
            </a:r>
            <a:r>
              <a:rPr kumimoji="0" lang="en-US" altLang="en-US" sz="2000" b="0" i="0" u="none" strike="noStrike" cap="none" normalizeH="0" baseline="0" dirty="0">
                <a:ln>
                  <a:noFill/>
                </a:ln>
                <a:solidFill>
                  <a:srgbClr val="000000"/>
                </a:solidFill>
                <a:effectLst/>
                <a:latin typeface="Consolas" panose="020B0609020204030204" pitchFamily="49" charset="0"/>
              </a:rPr>
              <a:t>[] Tags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PresentationType</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PresentationTypes</a:t>
            </a: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get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set</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618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226886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69BD0905-7860-4442-8AC2-BC7E716A59EA}"/>
              </a:ext>
            </a:extLst>
          </p:cNvPr>
          <p:cNvSpPr>
            <a:spLocks noChangeArrowheads="1"/>
          </p:cNvSpPr>
          <p:nvPr/>
        </p:nvSpPr>
        <p:spPr bwMode="auto">
          <a:xfrm>
            <a:off x="1107690" y="1488781"/>
            <a:ext cx="10832083"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class Presentation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latin typeface="Consolas" panose="020B0609020204030204" pitchFamily="49" charset="0"/>
              </a:rPr>
              <a:t> </a:t>
            </a:r>
            <a:r>
              <a:rPr kumimoji="0" lang="en-US" altLang="en-US" sz="3200" b="0" i="0" u="none" strike="noStrike" cap="none" normalizeH="0" baseline="0" dirty="0">
                <a:ln>
                  <a:noFill/>
                </a:ln>
                <a:solidFill>
                  <a:srgbClr val="000000"/>
                </a:solidFill>
                <a:effectLst/>
                <a:latin typeface="Consolas" panose="020B0609020204030204" pitchFamily="49" charset="0"/>
              </a:rPr>
              <a:t>[</a:t>
            </a:r>
            <a:r>
              <a:rPr kumimoji="0" lang="en-US" altLang="en-US" sz="3200" b="0" i="0" u="none" strike="noStrike" cap="none" normalizeH="0" baseline="0" dirty="0" err="1">
                <a:ln>
                  <a:noFill/>
                </a:ln>
                <a:solidFill>
                  <a:srgbClr val="2B91AF"/>
                </a:solidFill>
                <a:effectLst/>
                <a:latin typeface="Consolas" panose="020B0609020204030204" pitchFamily="49" charset="0"/>
              </a:rPr>
              <a:t>JsonProperty</a:t>
            </a:r>
            <a:r>
              <a:rPr kumimoji="0" lang="en-US" altLang="en-US" sz="3200" b="0" i="0" u="none" strike="noStrike" cap="none" normalizeH="0" baseline="0" dirty="0">
                <a:ln>
                  <a:noFill/>
                </a:ln>
                <a:solidFill>
                  <a:srgbClr val="000000"/>
                </a:solidFill>
                <a:effectLst/>
                <a:latin typeface="Consolas" panose="020B0609020204030204" pitchFamily="49" charset="0"/>
              </a:rPr>
              <a:t>(</a:t>
            </a:r>
            <a:r>
              <a:rPr kumimoji="0" lang="en-US" altLang="en-US" sz="3200" b="0" i="0" u="none" strike="noStrike" cap="none" normalizeH="0" baseline="0" dirty="0" err="1">
                <a:ln>
                  <a:noFill/>
                </a:ln>
                <a:solidFill>
                  <a:srgbClr val="000000"/>
                </a:solidFill>
                <a:effectLst/>
                <a:latin typeface="Consolas" panose="020B0609020204030204" pitchFamily="49" charset="0"/>
              </a:rPr>
              <a:t>PropertyName</a:t>
            </a:r>
            <a:r>
              <a:rPr kumimoji="0" lang="en-US" altLang="en-US" sz="3200" b="0" i="0" u="none" strike="noStrike" cap="none" normalizeH="0" baseline="0" dirty="0">
                <a:ln>
                  <a:noFill/>
                </a:ln>
                <a:solidFill>
                  <a:srgbClr val="000000"/>
                </a:solidFill>
                <a:effectLst/>
                <a:latin typeface="Consolas" panose="020B0609020204030204" pitchFamily="49" charset="0"/>
              </a:rPr>
              <a:t> = </a:t>
            </a:r>
            <a:r>
              <a:rPr kumimoji="0" lang="en-US" altLang="en-US" sz="3200" b="0" i="0" u="none" strike="noStrike" cap="none" normalizeH="0" baseline="0" dirty="0">
                <a:ln>
                  <a:noFill/>
                </a:ln>
                <a:solidFill>
                  <a:srgbClr val="A31515"/>
                </a:solidFill>
                <a:effectLst/>
                <a:latin typeface="Consolas" panose="020B0609020204030204" pitchFamily="49" charset="0"/>
              </a:rPr>
              <a:t>"id"</a:t>
            </a:r>
            <a:r>
              <a:rPr kumimoji="0" lang="en-US" altLang="en-US" sz="3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000000"/>
                </a:solidFill>
                <a:latin typeface="Consolas" panose="020B0609020204030204" pitchFamily="49" charset="0"/>
              </a:rPr>
              <a:t> </a:t>
            </a:r>
            <a:r>
              <a:rPr kumimoji="0" lang="en-US" altLang="en-US" sz="3200" b="0" i="0" u="none" strike="noStrike" cap="none" normalizeH="0" baseline="0" dirty="0">
                <a:ln>
                  <a:noFill/>
                </a:ln>
                <a:solidFill>
                  <a:srgbClr val="0000FF"/>
                </a:solidFill>
                <a:effectLst/>
                <a:latin typeface="Consolas" panose="020B0609020204030204" pitchFamily="49" charset="0"/>
              </a:rPr>
              <a:t>public</a:t>
            </a:r>
            <a:r>
              <a:rPr kumimoji="0" lang="en-US" altLang="en-US" sz="3200" b="0" i="0" u="none" strike="noStrike" cap="none" normalizeH="0" baseline="0" dirty="0">
                <a:ln>
                  <a:noFill/>
                </a:ln>
                <a:solidFill>
                  <a:srgbClr val="000000"/>
                </a:solidFill>
                <a:effectLst/>
                <a:latin typeface="Consolas" panose="020B0609020204030204" pitchFamily="49" charset="0"/>
              </a:rPr>
              <a:t> </a:t>
            </a:r>
            <a:r>
              <a:rPr kumimoji="0" lang="en-US" altLang="en-US" sz="3200" b="0" i="0" u="none" strike="noStrike" cap="none" normalizeH="0" baseline="0" dirty="0">
                <a:ln>
                  <a:noFill/>
                </a:ln>
                <a:solidFill>
                  <a:srgbClr val="0000FF"/>
                </a:solidFill>
                <a:effectLst/>
                <a:latin typeface="Consolas" panose="020B0609020204030204" pitchFamily="49" charset="0"/>
              </a:rPr>
              <a:t>string</a:t>
            </a:r>
            <a:r>
              <a:rPr kumimoji="0" lang="en-US" altLang="en-US" sz="3200" b="0" i="0" u="none" strike="noStrike" cap="none" normalizeH="0" baseline="0" dirty="0">
                <a:ln>
                  <a:noFill/>
                </a:ln>
                <a:solidFill>
                  <a:srgbClr val="000000"/>
                </a:solidFill>
                <a:effectLst/>
                <a:latin typeface="Consolas" panose="020B0609020204030204" pitchFamily="49" charset="0"/>
              </a:rPr>
              <a:t> Id { </a:t>
            </a:r>
            <a:r>
              <a:rPr kumimoji="0" lang="en-US" altLang="en-US" sz="3200" b="0" i="0" u="none" strike="noStrike" cap="none" normalizeH="0" baseline="0" dirty="0">
                <a:ln>
                  <a:noFill/>
                </a:ln>
                <a:solidFill>
                  <a:srgbClr val="0000FF"/>
                </a:solidFill>
                <a:effectLst/>
                <a:latin typeface="Consolas" panose="020B0609020204030204" pitchFamily="49" charset="0"/>
              </a:rPr>
              <a:t>get</a:t>
            </a:r>
            <a:r>
              <a:rPr kumimoji="0" lang="en-US" altLang="en-US" sz="3200" b="0" i="0" u="none" strike="noStrike" cap="none" normalizeH="0" baseline="0" dirty="0">
                <a:ln>
                  <a:noFill/>
                </a:ln>
                <a:solidFill>
                  <a:srgbClr val="000000"/>
                </a:solidFill>
                <a:effectLst/>
                <a:latin typeface="Consolas" panose="020B0609020204030204" pitchFamily="49" charset="0"/>
              </a:rPr>
              <a:t>; </a:t>
            </a:r>
            <a:r>
              <a:rPr kumimoji="0" lang="en-US" altLang="en-US" sz="3200" b="0" i="0" u="none" strike="noStrike" cap="none" normalizeH="0" baseline="0" dirty="0">
                <a:ln>
                  <a:noFill/>
                </a:ln>
                <a:solidFill>
                  <a:srgbClr val="0000FF"/>
                </a:solidFill>
                <a:effectLst/>
                <a:latin typeface="Consolas" panose="020B0609020204030204" pitchFamily="49" charset="0"/>
              </a:rPr>
              <a:t>set</a:t>
            </a:r>
            <a:r>
              <a:rPr kumimoji="0" lang="en-US" altLang="en-US" sz="3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OwnerEmailAddress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Title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Abstract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ElevatorPitcch</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ImportantDetails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LanguageCode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string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Langauge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LearningObjective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LearningObjectives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Tag[] Tags { get; set;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lumMod val="85000"/>
                  </a:schemeClr>
                </a:solidFill>
                <a:latin typeface="Consolas" panose="020B0609020204030204" pitchFamily="49" charset="0"/>
              </a:rPr>
              <a:t>  </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public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PresentationType</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b="0" i="0" u="none" strike="noStrike" cap="none" normalizeH="0" baseline="0" dirty="0" err="1">
                <a:ln>
                  <a:noFill/>
                </a:ln>
                <a:solidFill>
                  <a:schemeClr val="bg1">
                    <a:lumMod val="85000"/>
                  </a:schemeClr>
                </a:solidFill>
                <a:effectLst/>
                <a:latin typeface="Consolas" panose="020B0609020204030204" pitchFamily="49" charset="0"/>
              </a:rPr>
              <a:t>PresentationTypes</a:t>
            </a: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 { get; set;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532519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8CB92972-1471-4C1C-BAD2-ED8F79721051}"/>
              </a:ext>
            </a:extLst>
          </p:cNvPr>
          <p:cNvSpPr>
            <a:spLocks noChangeArrowheads="1"/>
          </p:cNvSpPr>
          <p:nvPr/>
        </p:nvSpPr>
        <p:spPr bwMode="auto">
          <a:xfrm>
            <a:off x="584417" y="1462088"/>
            <a:ext cx="11023166" cy="50475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private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async</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2B91AF"/>
                </a:solidFill>
                <a:effectLst/>
                <a:latin typeface="Consolas" panose="020B0609020204030204" pitchFamily="49" charset="0"/>
              </a:rPr>
              <a:t>Task</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74531F"/>
                </a:solidFill>
                <a:effectLst/>
                <a:latin typeface="Consolas" panose="020B0609020204030204" pitchFamily="49" charset="0"/>
              </a:rPr>
              <a:t>AddPresentation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2B91AF"/>
                </a:solidFill>
                <a:effectLst/>
                <a:latin typeface="Consolas" panose="020B0609020204030204" pitchFamily="49" charset="0"/>
              </a:rPr>
              <a:t>ExistingPresentation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existingPresentation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2B91AF"/>
                </a:solidFill>
                <a:effectLst/>
                <a:latin typeface="Consolas" panose="020B0609020204030204" pitchFamily="49" charset="0"/>
              </a:rPr>
              <a:t>Generate</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74531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1F377F"/>
                </a:solidFill>
                <a:effectLst/>
                <a:latin typeface="Consolas" panose="020B0609020204030204" pitchFamily="49" charset="0"/>
              </a:rPr>
              <a:t>existingPresentation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8F08C4"/>
                </a:solidFill>
                <a:effectLst/>
                <a:latin typeface="Consolas" panose="020B0609020204030204" pitchFamily="49" charset="0"/>
              </a:rPr>
              <a:t>try</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await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this</a:t>
            </a:r>
            <a:r>
              <a:rPr kumimoji="0" lang="en-US" altLang="en-US" sz="1400" b="0" i="0" u="none" strike="noStrike" cap="none" normalizeH="0" baseline="0" dirty="0" err="1">
                <a:ln>
                  <a:noFill/>
                </a:ln>
                <a:solidFill>
                  <a:srgbClr val="000000"/>
                </a:solidFill>
                <a:effectLst/>
                <a:latin typeface="Consolas" panose="020B0609020204030204" pitchFamily="49" charset="0"/>
              </a:rPr>
              <a:t>.container.</a:t>
            </a:r>
            <a:r>
              <a:rPr kumimoji="0" lang="en-US" altLang="en-US" sz="1400" b="0" i="0" u="none" strike="noStrike" cap="none" normalizeH="0" baseline="0" dirty="0" err="1">
                <a:ln>
                  <a:noFill/>
                </a:ln>
                <a:solidFill>
                  <a:srgbClr val="74531F"/>
                </a:solidFill>
                <a:effectLst/>
                <a:latin typeface="Consolas" panose="020B0609020204030204" pitchFamily="49" charset="0"/>
              </a:rPr>
              <a:t>ReadItemAsync</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err="1">
                <a:ln>
                  <a:noFill/>
                </a:ln>
                <a:solidFill>
                  <a:srgbClr val="000000"/>
                </a:solidFill>
                <a:effectLst/>
                <a:latin typeface="Consolas" panose="020B0609020204030204" pitchFamily="49" charset="0"/>
              </a:rPr>
              <a:t>.Id</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new</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Console</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74531F"/>
                </a:solidFill>
                <a:effectLst/>
                <a:latin typeface="Consolas" panose="020B0609020204030204" pitchFamily="49" charset="0"/>
              </a:rPr>
              <a:t>WriteLine</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A31515"/>
                </a:solidFill>
                <a:effectLst/>
                <a:latin typeface="Consolas" panose="020B0609020204030204" pitchFamily="49" charset="0"/>
              </a:rPr>
              <a:t>"Item in database with id: {0} already exists</a:t>
            </a:r>
            <a:r>
              <a:rPr kumimoji="0" lang="en-US" altLang="en-US" sz="1400" b="0" i="0" u="none" strike="noStrike" cap="none" normalizeH="0" baseline="0" dirty="0">
                <a:ln>
                  <a:noFill/>
                </a:ln>
                <a:solidFill>
                  <a:srgbClr val="B776FB"/>
                </a:solidFill>
                <a:effectLst/>
                <a:latin typeface="Consolas" panose="020B0609020204030204" pitchFamily="49" charset="0"/>
              </a:rPr>
              <a:t>\n</a:t>
            </a:r>
            <a:r>
              <a:rPr kumimoji="0" lang="en-US" altLang="en-US" sz="1400" b="0" i="0" u="none" strike="noStrike" cap="none" normalizeH="0" baseline="0" dirty="0">
                <a:ln>
                  <a:noFill/>
                </a:ln>
                <a:solidFill>
                  <a:srgbClr val="A31515"/>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err="1">
                <a:ln>
                  <a:noFill/>
                </a:ln>
                <a:solidFill>
                  <a:srgbClr val="000000"/>
                </a:solidFill>
                <a:effectLst/>
                <a:latin typeface="Consolas" panose="020B0609020204030204" pitchFamily="49" charset="0"/>
              </a:rPr>
              <a:t>.Resource.Id</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8F08C4"/>
                </a:solidFill>
                <a:effectLst/>
                <a:latin typeface="Consolas" panose="020B0609020204030204" pitchFamily="49" charset="0"/>
              </a:rPr>
              <a:t>catch</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CosmosException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1F377F"/>
                </a:solidFill>
                <a:effectLst/>
                <a:latin typeface="Consolas" panose="020B0609020204030204" pitchFamily="49" charset="0"/>
              </a:rPr>
              <a:t>ex</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8F08C4"/>
                </a:solidFill>
                <a:effectLst/>
                <a:latin typeface="Consolas" panose="020B0609020204030204" pitchFamily="49" charset="0"/>
              </a:rPr>
              <a:t>when</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ex</a:t>
            </a:r>
            <a:r>
              <a:rPr kumimoji="0" lang="en-US" altLang="en-US" sz="1400" b="0" i="0" u="none" strike="noStrike" cap="none" normalizeH="0" baseline="0" dirty="0" err="1">
                <a:ln>
                  <a:noFill/>
                </a:ln>
                <a:solidFill>
                  <a:srgbClr val="000000"/>
                </a:solidFill>
                <a:effectLst/>
                <a:latin typeface="Consolas" panose="020B0609020204030204" pitchFamily="49" charset="0"/>
              </a:rPr>
              <a:t>.StatusCode</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err="1">
                <a:ln>
                  <a:noFill/>
                </a:ln>
                <a:solidFill>
                  <a:srgbClr val="2B91AF"/>
                </a:solidFill>
                <a:effectLst/>
                <a:latin typeface="Consolas" panose="020B0609020204030204" pitchFamily="49" charset="0"/>
              </a:rPr>
              <a:t>HttpStatusCode</a:t>
            </a:r>
            <a:r>
              <a:rPr kumimoji="0" lang="en-US" altLang="en-US" sz="1400" b="0" i="0" u="none" strike="noStrike" cap="none" normalizeH="0" baseline="0" dirty="0" err="1">
                <a:ln>
                  <a:noFill/>
                </a:ln>
                <a:solidFill>
                  <a:srgbClr val="000000"/>
                </a:solidFill>
                <a:effectLst/>
                <a:latin typeface="Consolas" panose="020B0609020204030204" pitchFamily="49" charset="0"/>
              </a:rPr>
              <a:t>.NotFound</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ItemResponse</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await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this</a:t>
            </a:r>
            <a:r>
              <a:rPr kumimoji="0" lang="en-US" altLang="en-US" sz="1400" b="0" i="0" u="none" strike="noStrike" cap="none" normalizeH="0" baseline="0" dirty="0" err="1">
                <a:ln>
                  <a:noFill/>
                </a:ln>
                <a:solidFill>
                  <a:srgbClr val="000000"/>
                </a:solidFill>
                <a:effectLst/>
                <a:latin typeface="Consolas" panose="020B0609020204030204" pitchFamily="49" charset="0"/>
              </a:rPr>
              <a:t>.container.</a:t>
            </a:r>
            <a:r>
              <a:rPr kumimoji="0" lang="en-US" altLang="en-US" sz="1400" b="0" i="0" u="none" strike="noStrike" cap="none" normalizeH="0" baseline="0" dirty="0" err="1">
                <a:ln>
                  <a:noFill/>
                </a:ln>
                <a:solidFill>
                  <a:srgbClr val="74531F"/>
                </a:solidFill>
                <a:effectLst/>
                <a:latin typeface="Consolas" panose="020B0609020204030204" pitchFamily="49" charset="0"/>
              </a:rPr>
              <a:t>CreateItemAsync</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a:ln>
                  <a:noFill/>
                </a:ln>
                <a:solidFill>
                  <a:srgbClr val="2B91A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&gt;(</a:t>
            </a:r>
            <a:r>
              <a:rPr kumimoji="0" lang="en-US" altLang="en-US" sz="1400" b="0" i="0" u="none" strike="noStrike" cap="none" normalizeH="0" baseline="0" dirty="0">
                <a:ln>
                  <a:noFill/>
                </a:ln>
                <a:solidFill>
                  <a:srgbClr val="1F377F"/>
                </a:solidFill>
                <a:effectLst/>
                <a:latin typeface="Consolas" panose="020B0609020204030204" pitchFamily="49" charset="0"/>
              </a:rPr>
              <a:t>presentation</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new</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PartitionKey</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4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B91AF"/>
                </a:solidFill>
                <a:effectLst/>
                <a:latin typeface="Consolas" panose="020B0609020204030204" pitchFamily="49" charset="0"/>
              </a:rPr>
              <a:t>      </a:t>
            </a:r>
            <a:r>
              <a:rPr kumimoji="0" lang="en-US" altLang="en-US" sz="1400" b="0" i="0" u="none" strike="noStrike" cap="none" normalizeH="0" baseline="0" dirty="0" err="1">
                <a:ln>
                  <a:noFill/>
                </a:ln>
                <a:solidFill>
                  <a:srgbClr val="2B91AF"/>
                </a:solidFill>
                <a:effectLst/>
                <a:latin typeface="Consolas" panose="020B0609020204030204" pitchFamily="49" charset="0"/>
              </a:rPr>
              <a:t>Console</a:t>
            </a:r>
            <a:r>
              <a:rPr kumimoji="0" lang="en-US" altLang="en-US" sz="1400" b="0" i="0" u="none" strike="noStrike" cap="none" normalizeH="0" baseline="0" dirty="0" err="1">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74531F"/>
                </a:solidFill>
                <a:effectLst/>
                <a:latin typeface="Consolas" panose="020B0609020204030204" pitchFamily="49" charset="0"/>
              </a:rPr>
              <a:t>WriteLine</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a:ln>
                  <a:noFill/>
                </a:ln>
                <a:solidFill>
                  <a:srgbClr val="A31515"/>
                </a:solidFill>
                <a:effectLst/>
                <a:latin typeface="Consolas" panose="020B0609020204030204" pitchFamily="49" charset="0"/>
              </a:rPr>
              <a:t>"Created item with id: {0} Using {1} </a:t>
            </a:r>
            <a:r>
              <a:rPr kumimoji="0" lang="en-US" altLang="en-US" sz="1400" b="0" i="0" u="none" strike="noStrike" cap="none" normalizeH="0" baseline="0" dirty="0" err="1">
                <a:ln>
                  <a:noFill/>
                </a:ln>
                <a:solidFill>
                  <a:srgbClr val="A31515"/>
                </a:solidFill>
                <a:effectLst/>
                <a:latin typeface="Consolas" panose="020B0609020204030204" pitchFamily="49" charset="0"/>
              </a:rPr>
              <a:t>RUs.</a:t>
            </a:r>
            <a:r>
              <a:rPr kumimoji="0" lang="en-US" altLang="en-US" sz="1400" b="0" i="0" u="none" strike="noStrike" cap="none" normalizeH="0" baseline="0" dirty="0">
                <a:ln>
                  <a:noFill/>
                </a:ln>
                <a:solidFill>
                  <a:srgbClr val="B776FB"/>
                </a:solidFill>
                <a:effectLst/>
                <a:latin typeface="Consolas" panose="020B0609020204030204" pitchFamily="49" charset="0"/>
              </a:rPr>
              <a:t>\n</a:t>
            </a:r>
            <a:r>
              <a:rPr kumimoji="0" lang="en-US" altLang="en-US" sz="1400" b="0" i="0" u="none" strike="noStrike" cap="none" normalizeH="0" baseline="0" dirty="0">
                <a:ln>
                  <a:noFill/>
                </a:ln>
                <a:solidFill>
                  <a:srgbClr val="A31515"/>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err="1">
                <a:ln>
                  <a:noFill/>
                </a:ln>
                <a:solidFill>
                  <a:srgbClr val="000000"/>
                </a:solidFill>
                <a:effectLst/>
                <a:latin typeface="Consolas" panose="020B0609020204030204" pitchFamily="49" charset="0"/>
              </a:rPr>
              <a:t>.Resource.Id</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sz="1400" b="0" i="0" u="none" strike="noStrike" cap="none" normalizeH="0" baseline="0" dirty="0" err="1">
                <a:ln>
                  <a:noFill/>
                </a:ln>
                <a:solidFill>
                  <a:srgbClr val="000000"/>
                </a:solidFill>
                <a:effectLst/>
                <a:latin typeface="Consolas" panose="020B0609020204030204" pitchFamily="49" charset="0"/>
              </a:rPr>
              <a:t>.RequestCharge</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666008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4E4B9DB2-576D-4B65-924A-0D3C956690A7}"/>
              </a:ext>
            </a:extLst>
          </p:cNvPr>
          <p:cNvSpPr>
            <a:spLocks noChangeArrowheads="1"/>
          </p:cNvSpPr>
          <p:nvPr/>
        </p:nvSpPr>
        <p:spPr bwMode="auto">
          <a:xfrm>
            <a:off x="838634" y="1462088"/>
            <a:ext cx="11023166"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AddPresentation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Presentation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Generate.Presentation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8F08C4"/>
                </a:solidFill>
                <a:effectLst/>
                <a:latin typeface="Consolas" panose="020B0609020204030204" pitchFamily="49" charset="0"/>
              </a:rPr>
              <a:t>try</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ItemResponse</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await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FF"/>
                </a:solidFill>
                <a:effectLst/>
                <a:latin typeface="Consolas" panose="020B0609020204030204" pitchFamily="49" charset="0"/>
              </a:rPr>
              <a:t>this</a:t>
            </a:r>
            <a:r>
              <a:rPr kumimoji="0" lang="en-US" altLang="en-US" b="0" i="0" u="none" strike="noStrike" cap="none" normalizeH="0" baseline="0" dirty="0" err="1">
                <a:ln>
                  <a:noFill/>
                </a:ln>
                <a:solidFill>
                  <a:srgbClr val="000000"/>
                </a:solidFill>
                <a:effectLst/>
                <a:latin typeface="Consolas" panose="020B0609020204030204" pitchFamily="49" charset="0"/>
              </a:rPr>
              <a:t>.container.</a:t>
            </a:r>
            <a:r>
              <a:rPr kumimoji="0" lang="en-US" altLang="en-US" b="0" i="0" u="none" strike="noStrike" cap="none" normalizeH="0" baseline="0" dirty="0" err="1">
                <a:ln>
                  <a:noFill/>
                </a:ln>
                <a:solidFill>
                  <a:srgbClr val="74531F"/>
                </a:solidFill>
                <a:effectLst/>
                <a:latin typeface="Consolas" panose="020B0609020204030204" pitchFamily="49" charset="0"/>
              </a:rPr>
              <a:t>ReadItemAsync</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err="1">
                <a:ln>
                  <a:noFill/>
                </a:ln>
                <a:solidFill>
                  <a:srgbClr val="000000"/>
                </a:solidFill>
                <a:effectLst/>
                <a:latin typeface="Consolas" panose="020B0609020204030204" pitchFamily="49" charset="0"/>
              </a:rPr>
              <a:t>.Id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Console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WriteLine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A31515"/>
                </a:solidFill>
                <a:effectLst/>
                <a:latin typeface="Consolas" panose="020B0609020204030204" pitchFamily="49" charset="0"/>
              </a:rPr>
              <a:t>"Item in database with id: {0} already exists</a:t>
            </a:r>
            <a:r>
              <a:rPr kumimoji="0" lang="en-US" altLang="en-US" b="0" i="0" u="none" strike="noStrike" cap="none" normalizeH="0" baseline="0" dirty="0">
                <a:ln>
                  <a:noFill/>
                </a:ln>
                <a:solidFill>
                  <a:srgbClr val="B776FB"/>
                </a:solidFill>
                <a:effectLst/>
                <a:latin typeface="Consolas" panose="020B0609020204030204" pitchFamily="49" charset="0"/>
              </a:rPr>
              <a:t>\n</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err="1">
                <a:ln>
                  <a:noFill/>
                </a:ln>
                <a:solidFill>
                  <a:srgbClr val="000000"/>
                </a:solidFill>
                <a:effectLst/>
                <a:latin typeface="Consolas" panose="020B0609020204030204" pitchFamily="49" charset="0"/>
              </a:rPr>
              <a:t>.Resource.Id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catch</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CosmosException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ex) when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ex.StatusCode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HttpStatusCode.NotFound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ItemResponse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await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this.container.CreateItemAsync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presentation.OwnerEmailAddress</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("Created item with id: {0} Using {1}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RUs.</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presentationResponse.Resource.Id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presentationResponse.RequestCharge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p:txBody>
      </p:sp>
    </p:spTree>
    <p:extLst>
      <p:ext uri="{BB962C8B-B14F-4D97-AF65-F5344CB8AC3E}">
        <p14:creationId xmlns:p14="http://schemas.microsoft.com/office/powerpoint/2010/main" val="1952592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3FEDDDAC-2FDF-4BDE-8A1D-DA8B42DDC8E8}"/>
              </a:ext>
            </a:extLst>
          </p:cNvPr>
          <p:cNvSpPr>
            <a:spLocks noChangeArrowheads="1"/>
          </p:cNvSpPr>
          <p:nvPr/>
        </p:nvSpPr>
        <p:spPr bwMode="auto">
          <a:xfrm>
            <a:off x="991034" y="1396940"/>
            <a:ext cx="11023166"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AddPresentation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Presentation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Generate.Presentation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existingPresentation</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ItemResponse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await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this.container.ReadItemAsync</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presentation.Id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new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PartitionKey</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presentation.OwnerEmailAddress</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("Item in database with id: {0} already exists\n",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err="1">
                <a:ln>
                  <a:noFill/>
                </a:ln>
                <a:solidFill>
                  <a:schemeClr val="bg1">
                    <a:lumMod val="85000"/>
                  </a:schemeClr>
                </a:solidFill>
                <a:effectLst/>
                <a:latin typeface="Consolas" panose="020B0609020204030204" pitchFamily="49" charset="0"/>
              </a:rPr>
              <a:t>presentationResponse.Resource.Id</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85000"/>
                  </a:schemeClr>
                </a:solidFill>
                <a:latin typeface="Consolas" panose="020B0609020204030204" pitchFamily="49" charset="0"/>
              </a:rPr>
              <a:t>  </a:t>
            </a: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8F08C4"/>
                </a:solidFill>
                <a:effectLst/>
                <a:latin typeface="Consolas" panose="020B0609020204030204" pitchFamily="49" charset="0"/>
              </a:rPr>
              <a:t>catch</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CosmosException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1F377F"/>
                </a:solidFill>
                <a:effectLst/>
                <a:latin typeface="Consolas" panose="020B0609020204030204" pitchFamily="49" charset="0"/>
              </a:rPr>
              <a:t>ex</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8F08C4"/>
                </a:solidFill>
                <a:effectLst/>
                <a:latin typeface="Consolas" panose="020B0609020204030204" pitchFamily="49" charset="0"/>
              </a:rPr>
              <a:t>when</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ex</a:t>
            </a:r>
            <a:r>
              <a:rPr kumimoji="0" lang="en-US" altLang="en-US" b="0" i="0" u="none" strike="noStrike" cap="none" normalizeH="0" baseline="0" dirty="0" err="1">
                <a:ln>
                  <a:noFill/>
                </a:ln>
                <a:solidFill>
                  <a:srgbClr val="000000"/>
                </a:solidFill>
                <a:effectLst/>
                <a:latin typeface="Consolas" panose="020B0609020204030204" pitchFamily="49" charset="0"/>
              </a:rPr>
              <a:t>.StatusCode</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2B91AF"/>
                </a:solidFill>
                <a:effectLst/>
                <a:latin typeface="Consolas" panose="020B0609020204030204" pitchFamily="49" charset="0"/>
              </a:rPr>
              <a:t>HttpStatusCode</a:t>
            </a:r>
            <a:r>
              <a:rPr kumimoji="0" lang="en-US" altLang="en-US" b="0" i="0" u="none" strike="noStrike" cap="none" normalizeH="0" baseline="0" dirty="0" err="1">
                <a:ln>
                  <a:noFill/>
                </a:ln>
                <a:solidFill>
                  <a:srgbClr val="000000"/>
                </a:solidFill>
                <a:effectLst/>
                <a:latin typeface="Consolas" panose="020B0609020204030204" pitchFamily="49" charset="0"/>
              </a:rPr>
              <a:t>.NotFound</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ItemResponse</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await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FF"/>
                </a:solidFill>
                <a:effectLst/>
                <a:latin typeface="Consolas" panose="020B0609020204030204" pitchFamily="49" charset="0"/>
              </a:rPr>
              <a:t>this</a:t>
            </a:r>
            <a:r>
              <a:rPr kumimoji="0" lang="en-US" altLang="en-US" b="0" i="0" u="none" strike="noStrike" cap="none" normalizeH="0" baseline="0" dirty="0" err="1">
                <a:ln>
                  <a:noFill/>
                </a:ln>
                <a:solidFill>
                  <a:srgbClr val="000000"/>
                </a:solidFill>
                <a:effectLst/>
                <a:latin typeface="Consolas" panose="020B0609020204030204" pitchFamily="49" charset="0"/>
              </a:rPr>
              <a:t>.container.</a:t>
            </a:r>
            <a:r>
              <a:rPr kumimoji="0" lang="en-US" altLang="en-US" b="0" i="0" u="none" strike="noStrike" cap="none" normalizeH="0" baseline="0" dirty="0" err="1">
                <a:ln>
                  <a:noFill/>
                </a:ln>
                <a:solidFill>
                  <a:srgbClr val="74531F"/>
                </a:solidFill>
                <a:effectLst/>
                <a:latin typeface="Consolas" panose="020B0609020204030204" pitchFamily="49" charset="0"/>
              </a:rPr>
              <a:t>CreateItemAsync</a:t>
            </a:r>
            <a:r>
              <a:rPr kumimoji="0" lang="en-US" altLang="en-US" b="0" i="0" u="none" strike="noStrike" cap="none" normalizeH="0" baseline="0" dirty="0">
                <a:ln>
                  <a:noFill/>
                </a:ln>
                <a:solidFill>
                  <a:srgbClr val="000000"/>
                </a:solidFill>
                <a:effectLst/>
                <a:latin typeface="Consolas" panose="020B0609020204030204" pitchFamily="49" charset="0"/>
              </a:rPr>
              <a:t>&lt;</a:t>
            </a:r>
            <a:r>
              <a:rPr kumimoji="0" lang="en-US" altLang="en-US" b="0" i="0" u="none" strike="noStrike" cap="none" normalizeH="0" baseline="0" dirty="0">
                <a:ln>
                  <a:noFill/>
                </a:ln>
                <a:solidFill>
                  <a:srgbClr val="2B91A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&gt;(</a:t>
            </a:r>
            <a:r>
              <a:rPr kumimoji="0" lang="en-US" altLang="en-US" b="0" i="0" u="none" strike="noStrike" cap="none" normalizeH="0" baseline="0" dirty="0">
                <a:ln>
                  <a:noFill/>
                </a:ln>
                <a:solidFill>
                  <a:srgbClr val="1F377F"/>
                </a:solidFill>
                <a:effectLst/>
                <a:latin typeface="Consolas" panose="020B0609020204030204" pitchFamily="49" charset="0"/>
              </a:rPr>
              <a:t>presentation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PartitionKey</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1F377F"/>
                </a:solidFill>
                <a:effectLst/>
                <a:latin typeface="Consolas" panose="020B0609020204030204" pitchFamily="49" charset="0"/>
              </a:rPr>
              <a:t>presentation</a:t>
            </a:r>
            <a:r>
              <a:rPr kumimoji="0" lang="en-US" altLang="en-US"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B91AF"/>
                </a:solidFill>
                <a:effectLst/>
                <a:latin typeface="Consolas" panose="020B0609020204030204" pitchFamily="49" charset="0"/>
              </a:rPr>
              <a:t>      </a:t>
            </a:r>
            <a:r>
              <a:rPr kumimoji="0" lang="en-US" altLang="en-US" b="0" i="0" u="none" strike="noStrike" cap="none" normalizeH="0" baseline="0" dirty="0" err="1">
                <a:ln>
                  <a:noFill/>
                </a:ln>
                <a:solidFill>
                  <a:srgbClr val="2B91AF"/>
                </a:solidFill>
                <a:effectLst/>
                <a:latin typeface="Consolas" panose="020B0609020204030204" pitchFamily="49" charset="0"/>
              </a:rPr>
              <a:t>Console</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74531F"/>
                </a:solidFill>
                <a:effectLst/>
                <a:latin typeface="Consolas" panose="020B0609020204030204" pitchFamily="49" charset="0"/>
              </a:rPr>
              <a:t>WriteLine</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A31515"/>
                </a:solidFill>
                <a:effectLst/>
                <a:latin typeface="Consolas" panose="020B0609020204030204" pitchFamily="49" charset="0"/>
              </a:rPr>
              <a:t>"Created item with id: {0} Using {1} </a:t>
            </a:r>
            <a:r>
              <a:rPr kumimoji="0" lang="en-US" altLang="en-US" b="0" i="0" u="none" strike="noStrike" cap="none" normalizeH="0" baseline="0" dirty="0" err="1">
                <a:ln>
                  <a:noFill/>
                </a:ln>
                <a:solidFill>
                  <a:srgbClr val="A31515"/>
                </a:solidFill>
                <a:effectLst/>
                <a:latin typeface="Consolas" panose="020B0609020204030204" pitchFamily="49" charset="0"/>
              </a:rPr>
              <a:t>RUs.</a:t>
            </a:r>
            <a:r>
              <a:rPr kumimoji="0" lang="en-US" altLang="en-US" b="0" i="0" u="none" strike="noStrike" cap="none" normalizeH="0" baseline="0" dirty="0">
                <a:ln>
                  <a:noFill/>
                </a:ln>
                <a:solidFill>
                  <a:srgbClr val="B776FB"/>
                </a:solidFill>
                <a:effectLst/>
                <a:latin typeface="Consolas" panose="020B0609020204030204" pitchFamily="49" charset="0"/>
              </a:rPr>
              <a:t>\n</a:t>
            </a:r>
            <a:r>
              <a:rPr kumimoji="0" lang="en-US" altLang="en-US" b="0" i="0" u="none" strike="noStrike" cap="none" normalizeH="0" baseline="0" dirty="0">
                <a:ln>
                  <a:noFill/>
                </a:ln>
                <a:solidFill>
                  <a:srgbClr val="A31515"/>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err="1">
                <a:ln>
                  <a:noFill/>
                </a:ln>
                <a:solidFill>
                  <a:srgbClr val="000000"/>
                </a:solidFill>
                <a:effectLst/>
                <a:latin typeface="Consolas" panose="020B0609020204030204" pitchFamily="49" charset="0"/>
              </a:rPr>
              <a:t>.Resource.Id</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1F377F"/>
                </a:solidFill>
                <a:effectLst/>
                <a:latin typeface="Consolas" panose="020B0609020204030204" pitchFamily="49" charset="0"/>
              </a:rPr>
              <a:t>presentationResponse</a:t>
            </a:r>
            <a:r>
              <a:rPr kumimoji="0" lang="en-US" altLang="en-US" b="0" i="0" u="none" strike="noStrike" cap="none" normalizeH="0" baseline="0" dirty="0" err="1">
                <a:ln>
                  <a:noFill/>
                </a:ln>
                <a:solidFill>
                  <a:srgbClr val="000000"/>
                </a:solidFill>
                <a:effectLst/>
                <a:latin typeface="Consolas" panose="020B0609020204030204" pitchFamily="49" charset="0"/>
              </a:rPr>
              <a:t>.RequestCharge</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lang="en-US" altLang="en-US" sz="1200" dirty="0">
                <a:solidFill>
                  <a:schemeClr val="bg1">
                    <a:lumMod val="85000"/>
                  </a:schemeClr>
                </a:solidFill>
                <a:latin typeface="Consolas" panose="020B0609020204030204" pitchFamily="49" charset="0"/>
              </a:rPr>
              <a:t> }</a:t>
            </a:r>
            <a:endParaRPr kumimoji="0" lang="en-US" altLang="en-US" sz="12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85000"/>
                  </a:schemeClr>
                </a:solidFill>
                <a:effectLst/>
                <a:latin typeface="Consolas" panose="020B0609020204030204" pitchFamily="49" charset="0"/>
              </a:rPr>
              <a:t>}</a:t>
            </a:r>
          </a:p>
        </p:txBody>
      </p:sp>
    </p:spTree>
    <p:extLst>
      <p:ext uri="{BB962C8B-B14F-4D97-AF65-F5344CB8AC3E}">
        <p14:creationId xmlns:p14="http://schemas.microsoft.com/office/powerpoint/2010/main" val="1920455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B5907C7B-DB63-4A25-A191-FF0E9BDDEE18}"/>
              </a:ext>
            </a:extLst>
          </p:cNvPr>
          <p:cNvSpPr>
            <a:spLocks noChangeArrowheads="1"/>
          </p:cNvSpPr>
          <p:nvPr/>
        </p:nvSpPr>
        <p:spPr bwMode="auto">
          <a:xfrm>
            <a:off x="586740" y="1571824"/>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private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async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Task</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QueryPresentationsAsync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var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"SELECT * FROM c WHERE</a:t>
            </a: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err="1">
                <a:ln>
                  <a:noFill/>
                </a:ln>
                <a:solidFill>
                  <a:srgbClr val="A31515"/>
                </a:solidFill>
                <a:effectLst/>
                <a:latin typeface="Consolas" panose="020B0609020204030204" pitchFamily="49" charset="0"/>
              </a:rPr>
              <a:t>c.OwnerEmailAddress</a:t>
            </a:r>
            <a:r>
              <a:rPr kumimoji="0" lang="en-US" altLang="en-US" sz="1600" b="0" i="0" u="none" strike="noStrike" cap="none" normalizeH="0" baseline="0" dirty="0">
                <a:ln>
                  <a:noFill/>
                </a:ln>
                <a:solidFill>
                  <a:srgbClr val="A31515"/>
                </a:solidFill>
                <a:effectLst/>
                <a:latin typeface="Consolas" panose="020B0609020204030204" pitchFamily="49" charset="0"/>
              </a:rPr>
              <a:t> = 'chadgreen@chadgreen.com</a:t>
            </a:r>
            <a:r>
              <a:rPr lang="en-US" altLang="en-US" sz="1600" dirty="0">
                <a:solidFill>
                  <a:srgbClr val="A31515"/>
                </a:solidFill>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"Running query: {0}</a:t>
            </a:r>
            <a:r>
              <a:rPr kumimoji="0" lang="en-US" altLang="en-US" sz="1600" b="0" i="0" u="none" strike="noStrike" cap="none" normalizeH="0" baseline="0" dirty="0">
                <a:ln>
                  <a:noFill/>
                </a:ln>
                <a:solidFill>
                  <a:srgbClr val="B776FB"/>
                </a:solidFill>
                <a:effectLst/>
                <a:latin typeface="Consolas" panose="020B0609020204030204" pitchFamily="49" charset="0"/>
              </a:rPr>
              <a:t>\n</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GetItemQueryIterator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presentations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while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.HasMoreResults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ReadNextAsync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foreach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in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Add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.Title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6097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88136F10-FC10-413B-A37B-27B1E69BF499}"/>
              </a:ext>
            </a:extLst>
          </p:cNvPr>
          <p:cNvSpPr>
            <a:spLocks noChangeArrowheads="1"/>
          </p:cNvSpPr>
          <p:nvPr/>
        </p:nvSpPr>
        <p:spPr bwMode="auto">
          <a:xfrm>
            <a:off x="586740" y="1571823"/>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var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"SELECT * FROM c WHERE</a:t>
            </a: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err="1">
                <a:ln>
                  <a:noFill/>
                </a:ln>
                <a:solidFill>
                  <a:srgbClr val="A31515"/>
                </a:solidFill>
                <a:effectLst/>
                <a:latin typeface="Consolas" panose="020B0609020204030204" pitchFamily="49" charset="0"/>
              </a:rPr>
              <a:t>c.OwnerEmailAddress</a:t>
            </a:r>
            <a:r>
              <a:rPr kumimoji="0" lang="en-US" altLang="en-US" sz="1600" b="0" i="0" u="none" strike="noStrike" cap="none" normalizeH="0" baseline="0" dirty="0">
                <a:ln>
                  <a:noFill/>
                </a:ln>
                <a:solidFill>
                  <a:srgbClr val="A31515"/>
                </a:solidFill>
                <a:effectLst/>
                <a:latin typeface="Consolas" panose="020B0609020204030204" pitchFamily="49" charset="0"/>
              </a:rPr>
              <a:t> = 'chadgreen@chadgreen.com</a:t>
            </a:r>
            <a:r>
              <a:rPr lang="en-US" altLang="en-US" sz="1600" dirty="0">
                <a:solidFill>
                  <a:srgbClr val="A31515"/>
                </a:solidFill>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this.container.GetItemQueryIterator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List&lt;Presentation&gt; presentations = new List&lt;Presentation&gt;();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while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queryResultSetIterator.HasMoreResults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queryResultSetIterator.ReadNextAsync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foreach (Presentation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in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presentations.Add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554199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DCF25F95-F025-425D-B442-21BA02B426C5}"/>
              </a:ext>
            </a:extLst>
          </p:cNvPr>
          <p:cNvSpPr>
            <a:spLocks noChangeArrowheads="1"/>
          </p:cNvSpPr>
          <p:nvPr/>
        </p:nvSpPr>
        <p:spPr bwMode="auto">
          <a:xfrm>
            <a:off x="586740" y="1571824"/>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var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"SELECT * FROM c WHERE</a:t>
            </a: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'chadgreen@chadgreen.com</a:t>
            </a:r>
            <a:r>
              <a:rPr lang="en-US" altLang="en-US" sz="1600" dirty="0">
                <a:solidFill>
                  <a:schemeClr val="bg1">
                    <a:lumMod val="85000"/>
                  </a:schemeClr>
                </a:solidFill>
                <a:latin typeface="Consolas" panose="020B0609020204030204" pitchFamily="49" charset="0"/>
              </a:rPr>
              <a: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sqlQueryText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rPr>
              <a:t>.container.</a:t>
            </a:r>
            <a:r>
              <a:rPr kumimoji="0" lang="en-US" altLang="en-US" sz="1600" b="0" i="0" u="none" strike="noStrike" cap="none" normalizeH="0" baseline="0" dirty="0" err="1">
                <a:ln>
                  <a:noFill/>
                </a:ln>
                <a:solidFill>
                  <a:srgbClr val="74531F"/>
                </a:solidFill>
                <a:effectLst/>
                <a:latin typeface="Consolas" panose="020B0609020204030204" pitchFamily="49" charset="0"/>
              </a:rPr>
              <a:t>GetItemQueryIterator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queryDefinition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List&lt;Presentation&gt; presentations = new List&lt;Presentation&gt;();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while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queryResultSetIterator.HasMoreResults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FeedResponse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await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queryResultSetIterator.ReadNextAsync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foreach (Presentation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in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currentResultSet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presentations.Add</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(presentation);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presentation.Title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1770704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3DFBB67C-A16A-4A91-9545-D3089D688B5B}"/>
              </a:ext>
            </a:extLst>
          </p:cNvPr>
          <p:cNvSpPr>
            <a:spLocks noChangeArrowheads="1"/>
          </p:cNvSpPr>
          <p:nvPr/>
        </p:nvSpPr>
        <p:spPr bwMode="auto">
          <a:xfrm>
            <a:off x="586740" y="1560673"/>
            <a:ext cx="1101852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private async Task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QueryPresentationsAsync</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lvl="0" defTabSz="914400" eaLnBrk="0" fontAlgn="base" hangingPunct="0">
              <a:spcBef>
                <a:spcPct val="0"/>
              </a:spcBef>
              <a:spcAft>
                <a:spcPct val="0"/>
              </a:spcAf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var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"SELECT * FROM c WHERE</a:t>
            </a: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c.OwnerEmailAddress</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'chadgreen@chadgreen.com</a:t>
            </a:r>
            <a:r>
              <a:rPr lang="en-US" altLang="en-US" sz="1600" dirty="0">
                <a:solidFill>
                  <a:schemeClr val="bg1">
                    <a:lumMod val="85000"/>
                  </a:schemeClr>
                </a:solidFill>
                <a:latin typeface="Consolas" panose="020B0609020204030204" pitchFamily="49" charset="0"/>
              </a:rPr>
              <a: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("Running query: {0}\n",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 new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sqlQueryText</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FeedIterator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queryResultSetIterator</a:t>
            </a:r>
            <a:endParaRPr kumimoji="0" lang="en-US" altLang="en-US" sz="1600" b="0" i="0" u="none" strike="noStrike" cap="none" normalizeH="0" baseline="0" dirty="0">
              <a:ln>
                <a:noFill/>
              </a:ln>
              <a:solidFill>
                <a:schemeClr val="bg1">
                  <a:lumMod val="8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lumMod val="85000"/>
                  </a:schemeClr>
                </a:solidFill>
                <a:latin typeface="Consolas" panose="020B0609020204030204" pitchFamily="49" charset="0"/>
              </a:rPr>
              <a:t>      </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this.container.GetItemQueryIterator</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&lt;Presentation&gt;(</a:t>
            </a:r>
            <a:r>
              <a:rPr kumimoji="0" lang="en-US" altLang="en-US" sz="1600" b="0" i="0" u="none" strike="noStrike" cap="none" normalizeH="0" baseline="0" dirty="0" err="1">
                <a:ln>
                  <a:noFill/>
                </a:ln>
                <a:solidFill>
                  <a:schemeClr val="bg1">
                    <a:lumMod val="85000"/>
                  </a:schemeClr>
                </a:solidFill>
                <a:effectLst/>
                <a:latin typeface="Consolas" panose="020B0609020204030204" pitchFamily="49" charset="0"/>
              </a:rPr>
              <a:t>queryDefinition</a:t>
            </a: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presentations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new</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List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while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.HasMoreResults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FeedResponse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queryResultSetIterator</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ReadNextAsync</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foreach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in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currentResultSet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Add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1F377F"/>
                </a:solidFill>
                <a:effectLst/>
                <a:latin typeface="Consolas" panose="020B0609020204030204" pitchFamily="49" charset="0"/>
              </a:rPr>
              <a:t>presentation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presentation</a:t>
            </a:r>
            <a:r>
              <a:rPr kumimoji="0" lang="en-US" altLang="en-US" sz="1600" b="0" i="0" u="none" strike="noStrike" cap="none" normalizeH="0" baseline="0" dirty="0" err="1">
                <a:ln>
                  <a:noFill/>
                </a:ln>
                <a:solidFill>
                  <a:srgbClr val="000000"/>
                </a:solidFill>
                <a:effectLst/>
                <a:latin typeface="Consolas" panose="020B0609020204030204" pitchFamily="49" charset="0"/>
              </a:rPr>
              <a:t>.Title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85000"/>
                  </a:schemeClr>
                </a:solidFill>
                <a:effectLst/>
                <a:latin typeface="Consolas" panose="020B0609020204030204" pitchFamily="49" charset="0"/>
              </a:rPr>
              <a:t>}</a:t>
            </a:r>
            <a:endParaRPr kumimoji="0" lang="en-US" altLang="en-US" sz="40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422529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SQL API – Querying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2207394" y="188429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API</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6354682" y="188429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LINQ to SQL</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2207394" y="4301400"/>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JavaScript</a:t>
            </a:r>
          </a:p>
        </p:txBody>
      </p:sp>
      <p:sp>
        <p:nvSpPr>
          <p:cNvPr id="9" name="Rectangle: Rounded Corners 8">
            <a:extLst>
              <a:ext uri="{FF2B5EF4-FFF2-40B4-BE49-F238E27FC236}">
                <a16:creationId xmlns:a16="http://schemas.microsoft.com/office/drawing/2014/main" id="{032B1BDD-B7F1-420E-938D-CDD67E976D44}"/>
              </a:ext>
            </a:extLst>
          </p:cNvPr>
          <p:cNvSpPr/>
          <p:nvPr/>
        </p:nvSpPr>
        <p:spPr>
          <a:xfrm>
            <a:off x="6354681" y="4215224"/>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Entity Framework</a:t>
            </a:r>
          </a:p>
        </p:txBody>
      </p:sp>
    </p:spTree>
    <p:extLst>
      <p:ext uri="{BB962C8B-B14F-4D97-AF65-F5344CB8AC3E}">
        <p14:creationId xmlns:p14="http://schemas.microsoft.com/office/powerpoint/2010/main" val="427397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MongoDB</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Document Database</a:t>
            </a:r>
          </a:p>
        </p:txBody>
      </p:sp>
      <p:pic>
        <p:nvPicPr>
          <p:cNvPr id="2" name="Graphic 1">
            <a:extLst>
              <a:ext uri="{FF2B5EF4-FFF2-40B4-BE49-F238E27FC236}">
                <a16:creationId xmlns:a16="http://schemas.microsoft.com/office/drawing/2014/main" id="{098F50CB-0935-4A9B-91F3-62EEB8258DC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05640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924533" y="1865746"/>
            <a:ext cx="6565900" cy="1754326"/>
          </a:xfrm>
          <a:prstGeom prst="rect">
            <a:avLst/>
          </a:prstGeom>
          <a:noFill/>
        </p:spPr>
        <p:txBody>
          <a:bodyPr wrap="square" rtlCol="0">
            <a:spAutoFit/>
          </a:bodyPr>
          <a:lstStyle/>
          <a:p>
            <a:pPr algn="ctr"/>
            <a:r>
              <a:rPr lang="en-US" sz="5400" b="1" dirty="0"/>
              <a:t>Elastic scale out of storage &amp; throughput</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39721907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1.11111E-6 L -0.23111 0.31968 " pathEditMode="relative" rAng="0" ptsTypes="AA">
                                      <p:cBhvr>
                                        <p:cTn id="6" dur="2000" fill="hold"/>
                                        <p:tgtEl>
                                          <p:spTgt spid="30">
                                            <p:txEl>
                                              <p:pRg st="0" end="0"/>
                                            </p:txEl>
                                          </p:spTgt>
                                        </p:tgtEl>
                                        <p:attrNameLst>
                                          <p:attrName>ppt_x</p:attrName>
                                          <p:attrName>ppt_y</p:attrName>
                                        </p:attrNameLst>
                                      </p:cBhvr>
                                      <p:rCtr x="-11563"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167242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Native Implementation</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167242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Interact Transparently</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167242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V3.6 Compatibility</a:t>
            </a:r>
          </a:p>
        </p:txBody>
      </p:sp>
      <p:pic>
        <p:nvPicPr>
          <p:cNvPr id="9" name="Picture 8">
            <a:extLst>
              <a:ext uri="{FF2B5EF4-FFF2-40B4-BE49-F238E27FC236}">
                <a16:creationId xmlns:a16="http://schemas.microsoft.com/office/drawing/2014/main" id="{C9566826-1EC5-4731-8049-796A36D33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08" y="3722904"/>
            <a:ext cx="9739384" cy="2743220"/>
          </a:xfrm>
          <a:prstGeom prst="rect">
            <a:avLst/>
          </a:prstGeom>
        </p:spPr>
      </p:pic>
    </p:spTree>
    <p:extLst>
      <p:ext uri="{BB962C8B-B14F-4D97-AF65-F5344CB8AC3E}">
        <p14:creationId xmlns:p14="http://schemas.microsoft.com/office/powerpoint/2010/main" val="4514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691117" y="1720840"/>
            <a:ext cx="11255744" cy="4104200"/>
          </a:xfrm>
          <a:prstGeom prst="rect">
            <a:avLst/>
          </a:prstGeom>
          <a:noFill/>
        </p:spPr>
        <p:txBody>
          <a:bodyPr wrap="square" rtlCol="0">
            <a:spAutoFit/>
          </a:bodyPr>
          <a:lstStyle/>
          <a:p>
            <a:pPr algn="ctr">
              <a:lnSpc>
                <a:spcPct val="150000"/>
              </a:lnSpc>
            </a:pPr>
            <a:r>
              <a:rPr lang="en-US" sz="6000" dirty="0"/>
              <a:t>Migrating data from a MongoDB database to Azure Cosmos DB’s fully managed service</a:t>
            </a:r>
          </a:p>
        </p:txBody>
      </p:sp>
    </p:spTree>
    <p:extLst>
      <p:ext uri="{BB962C8B-B14F-4D97-AF65-F5344CB8AC3E}">
        <p14:creationId xmlns:p14="http://schemas.microsoft.com/office/powerpoint/2010/main" val="3086371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4" name="Picture 3">
            <a:extLst>
              <a:ext uri="{FF2B5EF4-FFF2-40B4-BE49-F238E27FC236}">
                <a16:creationId xmlns:a16="http://schemas.microsoft.com/office/drawing/2014/main" id="{3FD19AD4-0303-4E84-8392-5B07C31FF9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27161" y="1186809"/>
            <a:ext cx="7411083" cy="5341257"/>
          </a:xfrm>
          <a:prstGeom prst="rect">
            <a:avLst/>
          </a:prstGeom>
        </p:spPr>
      </p:pic>
    </p:spTree>
    <p:extLst>
      <p:ext uri="{BB962C8B-B14F-4D97-AF65-F5344CB8AC3E}">
        <p14:creationId xmlns:p14="http://schemas.microsoft.com/office/powerpoint/2010/main" val="4038624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5A028-D8FD-4DF6-8374-F9FC5F314173}"/>
              </a:ext>
            </a:extLst>
          </p:cNvPr>
          <p:cNvPicPr>
            <a:picLocks noChangeAspect="1"/>
          </p:cNvPicPr>
          <p:nvPr/>
        </p:nvPicPr>
        <p:blipFill>
          <a:blip r:embed="rId3">
            <a:alphaModFix amt="25000"/>
            <a:extLst>
              <a:ext uri="{28A0092B-C50C-407E-A947-70E740481C1C}">
                <a14:useLocalDpi xmlns:a14="http://schemas.microsoft.com/office/drawing/2010/main" val="0"/>
              </a:ext>
            </a:extLst>
          </a:blip>
          <a:srcRect/>
          <a:stretch/>
        </p:blipFill>
        <p:spPr>
          <a:xfrm>
            <a:off x="3327160" y="1186807"/>
            <a:ext cx="7411083" cy="5341257"/>
          </a:xfrm>
          <a:prstGeom prst="rect">
            <a:avLst/>
          </a:prstGeom>
        </p:spPr>
      </p:pic>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7" name="TextBox 6">
            <a:extLst>
              <a:ext uri="{FF2B5EF4-FFF2-40B4-BE49-F238E27FC236}">
                <a16:creationId xmlns:a16="http://schemas.microsoft.com/office/drawing/2014/main" id="{616E6DE6-5FCE-4331-840A-A90D78DBB27F}"/>
              </a:ext>
            </a:extLst>
          </p:cNvPr>
          <p:cNvSpPr txBox="1"/>
          <p:nvPr/>
        </p:nvSpPr>
        <p:spPr>
          <a:xfrm>
            <a:off x="2173622" y="2980272"/>
            <a:ext cx="9718158"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5400" dirty="0"/>
              <a:t>Filter: {"</a:t>
            </a:r>
            <a:r>
              <a:rPr lang="en-US" sz="5400" dirty="0" err="1"/>
              <a:t>OwnerEmailAddress</a:t>
            </a:r>
            <a:r>
              <a:rPr lang="en-US" sz="5400" dirty="0"/>
              <a:t>":</a:t>
            </a:r>
          </a:p>
          <a:p>
            <a:r>
              <a:rPr lang="en-US" sz="5400" dirty="0"/>
              <a:t>"chadgreen@chadgreen.com"}</a:t>
            </a:r>
          </a:p>
        </p:txBody>
      </p:sp>
    </p:spTree>
    <p:extLst>
      <p:ext uri="{BB962C8B-B14F-4D97-AF65-F5344CB8AC3E}">
        <p14:creationId xmlns:p14="http://schemas.microsoft.com/office/powerpoint/2010/main" val="5184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0CDE65EE-1DFA-4483-9D73-E60B1CA330AA}"/>
              </a:ext>
            </a:extLst>
          </p:cNvPr>
          <p:cNvSpPr>
            <a:spLocks noChangeArrowheads="1"/>
          </p:cNvSpPr>
          <p:nvPr/>
        </p:nvSpPr>
        <p:spPr bwMode="auto">
          <a:xfrm>
            <a:off x="679959" y="1768536"/>
            <a:ext cx="1083208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Presentation</a:t>
            </a: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BsonId</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IdGenerator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FF"/>
                </a:solidFill>
                <a:effectLst/>
                <a:latin typeface="Consolas" panose="020B0609020204030204" pitchFamily="49" charset="0"/>
              </a:rPr>
              <a:t>typeof</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CombGuidGenerator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Guid</a:t>
            </a:r>
            <a:r>
              <a:rPr kumimoji="0" lang="en-US" altLang="en-US" sz="1200" b="0" i="0" u="none" strike="noStrike" cap="none" normalizeH="0" baseline="0" dirty="0">
                <a:ln>
                  <a:noFill/>
                </a:ln>
                <a:solidFill>
                  <a:srgbClr val="000000"/>
                </a:solidFill>
                <a:effectLst/>
                <a:latin typeface="Consolas" panose="020B0609020204030204" pitchFamily="49" charset="0"/>
              </a:rPr>
              <a:t> Id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OwnerEmailAddress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OwnerEmailAddress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"Title"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Title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"Abstract"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Abstract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ElevatorPitcch</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ElevatorPitcch</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ImportantDetails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ImportantDetails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LanguageCode</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LanguageCode</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Langauge</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string</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Langauge</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LearningObjectives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LearningObjective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LearningObjectives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"Tags"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2B91AF"/>
                </a:solidFill>
                <a:effectLst/>
                <a:latin typeface="Consolas" panose="020B0609020204030204" pitchFamily="49" charset="0"/>
              </a:rPr>
              <a:t>Tag</a:t>
            </a:r>
            <a:r>
              <a:rPr kumimoji="0" lang="en-US" altLang="en-US" sz="1200" b="0" i="0" u="none" strike="noStrike" cap="none" normalizeH="0" baseline="0" dirty="0">
                <a:ln>
                  <a:noFill/>
                </a:ln>
                <a:solidFill>
                  <a:srgbClr val="000000"/>
                </a:solidFill>
                <a:effectLst/>
                <a:latin typeface="Consolas" panose="020B0609020204030204" pitchFamily="49" charset="0"/>
              </a:rPr>
              <a:t>[] Tags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err="1">
                <a:ln>
                  <a:noFill/>
                </a:ln>
                <a:solidFill>
                  <a:srgbClr val="2B91AF"/>
                </a:solidFill>
                <a:effectLst/>
                <a:latin typeface="Consolas" panose="020B0609020204030204" pitchFamily="49" charset="0"/>
              </a:rPr>
              <a:t>BsonElement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err="1">
                <a:ln>
                  <a:noFill/>
                </a:ln>
                <a:solidFill>
                  <a:srgbClr val="A31515"/>
                </a:solidFill>
                <a:effectLst/>
                <a:latin typeface="Consolas" panose="020B0609020204030204" pitchFamily="49" charset="0"/>
              </a:rPr>
              <a:t>PresentationTypes</a:t>
            </a:r>
            <a:r>
              <a:rPr kumimoji="0" lang="en-US" altLang="en-US" sz="1200" b="0" i="0" u="none" strike="noStrike" cap="none" normalizeH="0" baseline="0" dirty="0">
                <a:ln>
                  <a:noFill/>
                </a:ln>
                <a:solidFill>
                  <a:srgbClr val="A31515"/>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public</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2B91AF"/>
                </a:solidFill>
                <a:effectLst/>
                <a:latin typeface="Consolas" panose="020B0609020204030204" pitchFamily="49" charset="0"/>
              </a:rPr>
              <a:t>PresentationType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PresentationTypes</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a:ln>
                  <a:noFill/>
                </a:ln>
                <a:solidFill>
                  <a:srgbClr val="0000FF"/>
                </a:solidFill>
                <a:effectLst/>
                <a:latin typeface="Consolas" panose="020B0609020204030204" pitchFamily="49" charset="0"/>
              </a:rPr>
              <a:t>get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00FF"/>
                </a:solidFill>
                <a:effectLst/>
                <a:latin typeface="Consolas" panose="020B0609020204030204" pitchFamily="49" charset="0"/>
              </a:rPr>
              <a:t>set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Oval 7">
            <a:extLst>
              <a:ext uri="{FF2B5EF4-FFF2-40B4-BE49-F238E27FC236}">
                <a16:creationId xmlns:a16="http://schemas.microsoft.com/office/drawing/2014/main" id="{E90669E1-2EFA-4A10-8D7C-0C966305D0B4}"/>
              </a:ext>
            </a:extLst>
          </p:cNvPr>
          <p:cNvSpPr/>
          <p:nvPr/>
        </p:nvSpPr>
        <p:spPr bwMode="auto">
          <a:xfrm>
            <a:off x="543658" y="2062356"/>
            <a:ext cx="1837437" cy="115570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392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A23146D3-F821-42EF-BBF5-08128D0F11A5}"/>
              </a:ext>
            </a:extLst>
          </p:cNvPr>
          <p:cNvSpPr>
            <a:spLocks noChangeArrowheads="1"/>
          </p:cNvSpPr>
          <p:nvPr/>
        </p:nvSpPr>
        <p:spPr bwMode="auto">
          <a:xfrm>
            <a:off x="679959" y="1716342"/>
            <a:ext cx="1083208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void</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74531F"/>
                </a:solidFill>
                <a:effectLst/>
                <a:latin typeface="Consolas" panose="020B0609020204030204" pitchFamily="49" charset="0"/>
              </a:rPr>
              <a:t>CreatePresentation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2B91A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var</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collection</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8F08C4"/>
                </a:solidFill>
                <a:effectLst/>
                <a:latin typeface="Consolas" panose="020B0609020204030204" pitchFamily="49" charset="0"/>
              </a:rPr>
              <a:t>try</a:t>
            </a:r>
            <a:endParaRPr kumimoji="0" lang="en-US" altLang="en-US" sz="2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err="1">
                <a:ln>
                  <a:noFill/>
                </a:ln>
                <a:solidFill>
                  <a:srgbClr val="1F377F"/>
                </a:solidFill>
                <a:effectLst/>
                <a:latin typeface="Consolas" panose="020B0609020204030204" pitchFamily="49" charset="0"/>
              </a:rPr>
              <a:t>collection</a:t>
            </a:r>
            <a:r>
              <a:rPr kumimoji="0" lang="en-US" altLang="en-US" sz="2400" b="0" i="0" u="none" strike="noStrike" cap="none" normalizeH="0" baseline="0" dirty="0" err="1">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74531F"/>
                </a:solidFill>
                <a:effectLst/>
                <a:latin typeface="Consolas" panose="020B0609020204030204" pitchFamily="49" charset="0"/>
              </a:rPr>
              <a:t>InsertOne</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1F377F"/>
                </a:solidFill>
                <a:effectLst/>
                <a:latin typeface="Consolas" panose="020B0609020204030204" pitchFamily="49" charset="0"/>
              </a:rPr>
              <a:t>presentation</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8F08C4"/>
                </a:solidFill>
                <a:effectLst/>
                <a:latin typeface="Consolas" panose="020B0609020204030204" pitchFamily="49" charset="0"/>
              </a:rPr>
              <a:t>catch</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2B91AF"/>
                </a:solidFill>
                <a:effectLst/>
                <a:latin typeface="Consolas" panose="020B0609020204030204" pitchFamily="49" charset="0"/>
              </a:rPr>
              <a:t>MongoCommandException</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ex</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1F377F"/>
                </a:solidFill>
                <a:effectLst/>
                <a:latin typeface="Consolas" panose="020B0609020204030204" pitchFamily="49" charset="0"/>
              </a:rPr>
              <a:t>msg</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err="1">
                <a:ln>
                  <a:noFill/>
                </a:ln>
                <a:solidFill>
                  <a:srgbClr val="1F377F"/>
                </a:solidFill>
                <a:effectLst/>
                <a:latin typeface="Consolas" panose="020B0609020204030204" pitchFamily="49" charset="0"/>
              </a:rPr>
              <a:t>ex</a:t>
            </a:r>
            <a:r>
              <a:rPr kumimoji="0" lang="en-US" altLang="en-US" sz="2400" b="0" i="0" u="none" strike="noStrike" cap="none" normalizeH="0" baseline="0" dirty="0" err="1">
                <a:ln>
                  <a:noFill/>
                </a:ln>
                <a:solidFill>
                  <a:srgbClr val="000000"/>
                </a:solidFill>
                <a:effectLst/>
                <a:latin typeface="Consolas" panose="020B0609020204030204" pitchFamily="49" charset="0"/>
              </a:rPr>
              <a:t>.Message</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7714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9CECCF78-03B3-449B-BB21-BEFF75A37040}"/>
              </a:ext>
            </a:extLst>
          </p:cNvPr>
          <p:cNvSpPr>
            <a:spLocks noChangeArrowheads="1"/>
          </p:cNvSpPr>
          <p:nvPr/>
        </p:nvSpPr>
        <p:spPr bwMode="auto">
          <a:xfrm>
            <a:off x="586740" y="1462088"/>
            <a:ext cx="1101852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Consolas" panose="020B0609020204030204" pitchFamily="49" charset="0"/>
              </a:rPr>
              <a:t>private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IMongoCollection</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2B91AF"/>
                </a:solidFill>
                <a:effectLst/>
                <a:latin typeface="Consolas" panose="020B0609020204030204" pitchFamily="49" charset="0"/>
              </a:rPr>
              <a:t>Presentation</a:t>
            </a:r>
            <a:r>
              <a:rPr kumimoji="0" lang="en-US" altLang="en-US" sz="1800" b="0" i="0" u="none" strike="noStrike" cap="none" normalizeH="0" baseline="0" dirty="0">
                <a:ln>
                  <a:noFill/>
                </a:ln>
                <a:solidFill>
                  <a:srgbClr val="000000"/>
                </a:solidFill>
                <a:effectLst/>
                <a:latin typeface="Consolas" panose="020B0609020204030204" pitchFamily="49" charset="0"/>
              </a:rPr>
              <a:t>&gt; </a:t>
            </a:r>
            <a:r>
              <a:rPr kumimoji="0" lang="en-US" altLang="en-US" sz="18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MongoClientSettings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settings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.Server</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MongoServerAddress</a:t>
            </a:r>
            <a:r>
              <a:rPr kumimoji="0" lang="en-US" altLang="en-US" sz="1800" b="0" i="0" u="none" strike="noStrike" cap="none" normalizeH="0" baseline="0" dirty="0">
                <a:ln>
                  <a:noFill/>
                </a:ln>
                <a:solidFill>
                  <a:srgbClr val="000000"/>
                </a:solidFill>
                <a:effectLst/>
                <a:latin typeface="Consolas" panose="020B0609020204030204" pitchFamily="49" charset="0"/>
              </a:rPr>
              <a:t>(host, 10255);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.UseTls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true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F377F"/>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.SslSettings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SslSettings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.SslSettings.EnabledSslProtocols</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2B91AF"/>
                </a:solidFill>
                <a:effectLst/>
                <a:latin typeface="Consolas" panose="020B0609020204030204" pitchFamily="49" charset="0"/>
              </a:rPr>
              <a:t>SslProtocols</a:t>
            </a:r>
            <a:r>
              <a:rPr kumimoji="0" lang="en-US" altLang="en-US" sz="1800" b="0" i="0" u="none" strike="noStrike" cap="none" normalizeH="0" baseline="0" dirty="0">
                <a:ln>
                  <a:noFill/>
                </a:ln>
                <a:solidFill>
                  <a:srgbClr val="000000"/>
                </a:solidFill>
                <a:effectLst/>
                <a:latin typeface="Consolas" panose="020B0609020204030204" pitchFamily="49" charset="0"/>
              </a:rPr>
              <a:t>.Tls12;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MongoIdentity</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identity</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MongoInternalIdentity</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dbName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000000"/>
                </a:solidFill>
                <a:effectLst/>
                <a:latin typeface="Consolas" panose="020B0609020204030204" pitchFamily="49" charset="0"/>
              </a:rPr>
              <a:t>userName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MongoIdentityEvidence</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evidence</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PasswordEvidence</a:t>
            </a:r>
            <a:r>
              <a:rPr kumimoji="0" lang="en-US" altLang="en-US" sz="1800" b="0" i="0" u="none" strike="noStrike" cap="none" normalizeH="0" baseline="0" dirty="0">
                <a:ln>
                  <a:noFill/>
                </a:ln>
                <a:solidFill>
                  <a:srgbClr val="000000"/>
                </a:solidFill>
                <a:effectLst/>
                <a:latin typeface="Consolas" panose="020B0609020204030204" pitchFamily="49" charset="0"/>
              </a:rPr>
              <a:t>(password);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settings</a:t>
            </a:r>
            <a:r>
              <a:rPr kumimoji="0" lang="en-US" altLang="en-US" sz="1800" b="0" i="0" u="none" strike="noStrike" cap="none" normalizeH="0" baseline="0" dirty="0" err="1">
                <a:ln>
                  <a:noFill/>
                </a:ln>
                <a:solidFill>
                  <a:srgbClr val="000000"/>
                </a:solidFill>
                <a:effectLst/>
                <a:latin typeface="Consolas" panose="020B0609020204030204" pitchFamily="49" charset="0"/>
              </a:rPr>
              <a:t>.Credential</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MongoCredential</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"SCRAM-SHA-1"</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identity</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evidence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client</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a:ln>
                  <a:noFill/>
                </a:ln>
                <a:solidFill>
                  <a:srgbClr val="0000FF"/>
                </a:solidFill>
                <a:effectLst/>
                <a:latin typeface="Consolas" panose="020B0609020204030204" pitchFamily="49" charset="0"/>
              </a:rPr>
              <a:t>new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MongoClient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1F377F"/>
                </a:solidFill>
                <a:effectLst/>
                <a:latin typeface="Consolas" panose="020B0609020204030204" pitchFamily="49" charset="0"/>
              </a:rPr>
              <a:t>settings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var</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database</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err="1">
                <a:ln>
                  <a:noFill/>
                </a:ln>
                <a:solidFill>
                  <a:srgbClr val="1F377F"/>
                </a:solidFill>
                <a:effectLst/>
                <a:latin typeface="Consolas" panose="020B0609020204030204" pitchFamily="49" charset="0"/>
              </a:rPr>
              <a:t>client</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GetDatabase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000000"/>
                </a:solidFill>
                <a:effectLst/>
                <a:latin typeface="Consolas" panose="020B0609020204030204" pitchFamily="49" charset="0"/>
              </a:rPr>
              <a:t>dbName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FF"/>
                </a:solidFill>
                <a:effectLst/>
                <a:latin typeface="Consolas" panose="020B0609020204030204" pitchFamily="49" charset="0"/>
              </a:rPr>
              <a:t>var</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presetationCollection</a:t>
            </a:r>
            <a:r>
              <a:rPr kumimoji="0" lang="en-US" altLang="en-US" sz="1800" b="0" i="0" u="none" strike="noStrike" cap="none" normalizeH="0" baseline="0" dirty="0">
                <a:ln>
                  <a:noFill/>
                </a:ln>
                <a:solidFill>
                  <a:srgbClr val="000000"/>
                </a:solidFill>
                <a:effectLst/>
                <a:latin typeface="Consolas" panose="020B0609020204030204" pitchFamily="49" charset="0"/>
              </a:rPr>
              <a:t> = </a:t>
            </a:r>
            <a:r>
              <a:rPr kumimoji="0" lang="en-US" altLang="en-US" sz="1800" b="0" i="0" u="none" strike="noStrike" cap="none" normalizeH="0" baseline="0" dirty="0" err="1">
                <a:ln>
                  <a:noFill/>
                </a:ln>
                <a:solidFill>
                  <a:srgbClr val="1F377F"/>
                </a:solidFill>
                <a:effectLst/>
                <a:latin typeface="Consolas" panose="020B0609020204030204" pitchFamily="49" charset="0"/>
              </a:rPr>
              <a:t>database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GetCollection</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0" i="0" u="none" strike="noStrike" cap="none" normalizeH="0" baseline="0" dirty="0">
                <a:ln>
                  <a:noFill/>
                </a:ln>
                <a:solidFill>
                  <a:srgbClr val="2B91AF"/>
                </a:solidFill>
                <a:effectLst/>
                <a:latin typeface="Consolas" panose="020B0609020204030204" pitchFamily="49" charset="0"/>
              </a:rPr>
              <a:t>Presentation</a:t>
            </a:r>
            <a:r>
              <a:rPr kumimoji="0" lang="en-US" altLang="en-US" sz="1800" b="0" i="0" u="none" strike="noStrike" cap="none" normalizeH="0" baseline="0" dirty="0">
                <a:ln>
                  <a:noFill/>
                </a:ln>
                <a:solidFill>
                  <a:srgbClr val="000000"/>
                </a:solidFill>
                <a:effectLst/>
                <a:latin typeface="Consolas" panose="020B0609020204030204" pitchFamily="49" charset="0"/>
              </a:rPr>
              <a:t>&gt;(</a:t>
            </a:r>
            <a:r>
              <a:rPr kumimoji="0" lang="en-US" altLang="en-US" sz="1800" b="0" i="0" u="none" strike="noStrike" cap="none" normalizeH="0" baseline="0" dirty="0" err="1">
                <a:ln>
                  <a:noFill/>
                </a:ln>
                <a:solidFill>
                  <a:srgbClr val="000000"/>
                </a:solidFill>
                <a:effectLst/>
                <a:latin typeface="Consolas" panose="020B0609020204030204" pitchFamily="49" charset="0"/>
              </a:rPr>
              <a:t>collectionName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return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1F377F"/>
                </a:solidFill>
                <a:effectLst/>
                <a:latin typeface="Consolas" panose="020B0609020204030204" pitchFamily="49" charset="0"/>
              </a:rPr>
              <a:t>presetationCollection</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5190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46C8C499-A80B-4B31-B236-D019A0A3CB4C}"/>
              </a:ext>
            </a:extLst>
          </p:cNvPr>
          <p:cNvSpPr>
            <a:spLocks noChangeArrowheads="1"/>
          </p:cNvSpPr>
          <p:nvPr/>
        </p:nvSpPr>
        <p:spPr bwMode="auto">
          <a:xfrm>
            <a:off x="695455" y="1983972"/>
            <a:ext cx="10648690"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FF"/>
                </a:solidFill>
                <a:effectLst/>
                <a:latin typeface="Consolas" panose="020B0609020204030204" pitchFamily="49" charset="0"/>
              </a:rPr>
              <a:t>public</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2B91AF"/>
                </a:solidFill>
                <a:effectLst/>
                <a:latin typeface="Consolas" panose="020B0609020204030204" pitchFamily="49" charset="0"/>
              </a:rPr>
              <a:t>List</a:t>
            </a:r>
            <a:r>
              <a:rPr kumimoji="0" lang="en-US" altLang="en-US" sz="2600" b="0" i="0" u="none" strike="noStrike" cap="none" normalizeH="0" baseline="0" dirty="0">
                <a:ln>
                  <a:noFill/>
                </a:ln>
                <a:solidFill>
                  <a:srgbClr val="000000"/>
                </a:solidFill>
                <a:effectLst/>
                <a:latin typeface="Consolas" panose="020B0609020204030204" pitchFamily="49" charset="0"/>
              </a:rPr>
              <a:t>&lt;</a:t>
            </a:r>
            <a:r>
              <a:rPr kumimoji="0" lang="en-US" altLang="en-US" sz="2600" b="0" i="0" u="none" strike="noStrike" cap="none" normalizeH="0" baseline="0" dirty="0">
                <a:ln>
                  <a:noFill/>
                </a:ln>
                <a:solidFill>
                  <a:srgbClr val="2B91AF"/>
                </a:solidFill>
                <a:effectLst/>
                <a:latin typeface="Consolas" panose="020B0609020204030204" pitchFamily="49" charset="0"/>
              </a:rPr>
              <a:t>Presentation</a:t>
            </a:r>
            <a:r>
              <a:rPr kumimoji="0" lang="en-US" altLang="en-US" sz="2600" b="0" i="0" u="none" strike="noStrike" cap="none" normalizeH="0" baseline="0" dirty="0">
                <a:ln>
                  <a:noFill/>
                </a:ln>
                <a:solidFill>
                  <a:srgbClr val="000000"/>
                </a:solidFill>
                <a:effectLst/>
                <a:latin typeface="Consolas" panose="020B0609020204030204" pitchFamily="49" charset="0"/>
              </a:rPr>
              <a:t>&gt; </a:t>
            </a:r>
            <a:r>
              <a:rPr kumimoji="0" lang="en-US" altLang="en-US" sz="2600" b="0" i="0" u="none" strike="noStrike" cap="none" normalizeH="0" baseline="0" dirty="0" err="1">
                <a:ln>
                  <a:noFill/>
                </a:ln>
                <a:solidFill>
                  <a:srgbClr val="74531F"/>
                </a:solidFill>
                <a:effectLst/>
                <a:latin typeface="Consolas" panose="020B0609020204030204" pitchFamily="49" charset="0"/>
              </a:rPr>
              <a:t>GetAllPresentations</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try</a:t>
            </a:r>
            <a:r>
              <a:rPr kumimoji="0" lang="en-US" altLang="en-US" sz="2600" b="0" i="0" u="none" strike="noStrike" cap="none" normalizeH="0" baseline="0" dirty="0">
                <a:ln>
                  <a:noFill/>
                </a:ln>
                <a:solidFill>
                  <a:srgbClr val="000000"/>
                </a:solidFill>
                <a:effectLst/>
                <a:latin typeface="Consolas" panose="020B0609020204030204" pitchFamily="49" charset="0"/>
              </a:rPr>
              <a:t> { </a:t>
            </a:r>
            <a:r>
              <a:rPr kumimoji="0" lang="en-US" altLang="en-US" sz="2600" b="0" i="0" u="none" strike="noStrike" cap="none" normalizeH="0" baseline="0" dirty="0">
                <a:ln>
                  <a:noFill/>
                </a:ln>
                <a:solidFill>
                  <a:srgbClr val="0000FF"/>
                </a:solidFill>
                <a:effectLst/>
                <a:latin typeface="Consolas" panose="020B0609020204030204" pitchFamily="49" charset="0"/>
              </a:rPr>
              <a:t>var</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1F377F"/>
                </a:solidFill>
                <a:effectLst/>
                <a:latin typeface="Consolas" panose="020B0609020204030204" pitchFamily="49" charset="0"/>
              </a:rPr>
              <a:t>collection</a:t>
            </a:r>
            <a:r>
              <a:rPr kumimoji="0" lang="en-US" altLang="en-US" sz="2600" b="0" i="0" u="none" strike="noStrike" cap="none" normalizeH="0" baseline="0" dirty="0">
                <a:ln>
                  <a:noFill/>
                </a:ln>
                <a:solidFill>
                  <a:srgbClr val="000000"/>
                </a:solidFill>
                <a:effectLst/>
                <a:latin typeface="Consolas" panose="020B0609020204030204" pitchFamily="49" charset="0"/>
              </a:rPr>
              <a:t> = </a:t>
            </a:r>
            <a:r>
              <a:rPr kumimoji="0" lang="en-US" altLang="en-US" sz="2600" b="0" i="0" u="none" strike="noStrike" cap="none" normalizeH="0" baseline="0" dirty="0" err="1">
                <a:ln>
                  <a:noFill/>
                </a:ln>
                <a:solidFill>
                  <a:srgbClr val="74531F"/>
                </a:solidFill>
                <a:effectLst/>
                <a:latin typeface="Consolas" panose="020B0609020204030204" pitchFamily="49" charset="0"/>
              </a:rPr>
              <a:t>GetPresentationsCollection</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return</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1F377F"/>
                </a:solidFill>
                <a:effectLst/>
                <a:latin typeface="Consolas" panose="020B0609020204030204" pitchFamily="49" charset="0"/>
              </a:rPr>
              <a:t>collection</a:t>
            </a:r>
            <a:r>
              <a:rPr kumimoji="0" lang="en-US" altLang="en-US" sz="2600" b="0" i="0" u="none" strike="noStrike" cap="none" normalizeH="0" baseline="0" dirty="0" err="1">
                <a:ln>
                  <a:noFill/>
                </a:ln>
                <a:solidFill>
                  <a:srgbClr val="000000"/>
                </a:solidFill>
                <a:effectLst/>
                <a:latin typeface="Consolas" panose="020B0609020204030204" pitchFamily="49" charset="0"/>
              </a:rPr>
              <a:t>.</a:t>
            </a:r>
            <a:r>
              <a:rPr kumimoji="0" lang="en-US" altLang="en-US" sz="2600" b="0" i="0" u="none" strike="noStrike" cap="none" normalizeH="0" baseline="0" dirty="0" err="1">
                <a:ln>
                  <a:noFill/>
                </a:ln>
                <a:solidFill>
                  <a:srgbClr val="74531F"/>
                </a:solidFill>
                <a:effectLst/>
                <a:latin typeface="Consolas" panose="020B0609020204030204" pitchFamily="49" charset="0"/>
              </a:rPr>
              <a:t>Find</a:t>
            </a:r>
            <a:r>
              <a:rPr kumimoji="0" lang="en-US" altLang="en-US" sz="2600" b="0" i="0" u="none" strike="noStrike" cap="none" normalizeH="0" baseline="0" dirty="0">
                <a:ln>
                  <a:noFill/>
                </a:ln>
                <a:solidFill>
                  <a:srgbClr val="000000"/>
                </a:solidFill>
                <a:effectLst/>
                <a:latin typeface="Consolas" panose="020B0609020204030204" pitchFamily="49" charset="0"/>
              </a:rPr>
              <a:t>(</a:t>
            </a:r>
            <a:r>
              <a:rPr kumimoji="0" lang="en-US" altLang="en-US" sz="2600" b="0" i="0" u="none" strike="noStrike" cap="none" normalizeH="0" baseline="0" dirty="0">
                <a:ln>
                  <a:noFill/>
                </a:ln>
                <a:solidFill>
                  <a:srgbClr val="0000FF"/>
                </a:solidFill>
                <a:effectLst/>
                <a:latin typeface="Consolas" panose="020B0609020204030204" pitchFamily="49" charset="0"/>
              </a:rPr>
              <a:t>new</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2B91AF"/>
                </a:solidFill>
                <a:effectLst/>
                <a:latin typeface="Consolas" panose="020B0609020204030204" pitchFamily="49" charset="0"/>
              </a:rPr>
              <a:t>BsonDocument</a:t>
            </a:r>
            <a:r>
              <a:rPr kumimoji="0" lang="en-US" altLang="en-US" sz="2600" b="0" i="0" u="none" strike="noStrike" cap="none" normalizeH="0" baseline="0" dirty="0">
                <a:ln>
                  <a:noFill/>
                </a:ln>
                <a:solidFill>
                  <a:srgbClr val="000000"/>
                </a:solidFill>
                <a:effectLst/>
                <a:latin typeface="Consolas" panose="020B0609020204030204" pitchFamily="49" charset="0"/>
              </a:rPr>
              <a:t>()).</a:t>
            </a:r>
            <a:r>
              <a:rPr kumimoji="0" lang="en-US" altLang="en-US" sz="2600" b="0" i="0" u="none" strike="noStrike" cap="none" normalizeH="0" baseline="0" dirty="0" err="1">
                <a:ln>
                  <a:noFill/>
                </a:ln>
                <a:solidFill>
                  <a:srgbClr val="74531F"/>
                </a:solidFill>
                <a:effectLst/>
                <a:latin typeface="Consolas" panose="020B0609020204030204" pitchFamily="49" charset="0"/>
              </a:rPr>
              <a:t>ToList</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8F08C4"/>
                </a:solidFill>
                <a:effectLst/>
                <a:latin typeface="Consolas" panose="020B0609020204030204" pitchFamily="49" charset="0"/>
              </a:rPr>
              <a:t>  catch</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err="1">
                <a:ln>
                  <a:noFill/>
                </a:ln>
                <a:solidFill>
                  <a:srgbClr val="2B91AF"/>
                </a:solidFill>
                <a:effectLst/>
                <a:latin typeface="Consolas" panose="020B0609020204030204" pitchFamily="49" charset="0"/>
              </a:rPr>
              <a:t>MongoConnectionException</a:t>
            </a:r>
            <a:r>
              <a:rPr kumimoji="0" lang="en-US" altLang="en-US" sz="2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00" dirty="0">
                <a:solidFill>
                  <a:srgbClr val="000000"/>
                </a:solidFill>
                <a:latin typeface="Consolas" panose="020B0609020204030204" pitchFamily="49" charset="0"/>
              </a:rPr>
              <a:t>    </a:t>
            </a:r>
            <a:r>
              <a:rPr kumimoji="0" lang="en-US" altLang="en-US" sz="2600" b="0" i="0" u="none" strike="noStrike" cap="none" normalizeH="0" baseline="0" dirty="0">
                <a:ln>
                  <a:noFill/>
                </a:ln>
                <a:solidFill>
                  <a:srgbClr val="8F08C4"/>
                </a:solidFill>
                <a:effectLst/>
                <a:latin typeface="Consolas" panose="020B0609020204030204" pitchFamily="49" charset="0"/>
              </a:rPr>
              <a:t>return</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0000FF"/>
                </a:solidFill>
                <a:effectLst/>
                <a:latin typeface="Consolas" panose="020B0609020204030204" pitchFamily="49" charset="0"/>
              </a:rPr>
              <a:t>new</a:t>
            </a:r>
            <a:r>
              <a:rPr kumimoji="0" lang="en-US" altLang="en-US" sz="2600" b="0" i="0" u="none" strike="noStrike" cap="none" normalizeH="0" baseline="0" dirty="0">
                <a:ln>
                  <a:noFill/>
                </a:ln>
                <a:solidFill>
                  <a:srgbClr val="000000"/>
                </a:solidFill>
                <a:effectLst/>
                <a:latin typeface="Consolas" panose="020B0609020204030204" pitchFamily="49" charset="0"/>
              </a:rPr>
              <a:t> </a:t>
            </a:r>
            <a:r>
              <a:rPr kumimoji="0" lang="en-US" altLang="en-US" sz="2600" b="0" i="0" u="none" strike="noStrike" cap="none" normalizeH="0" baseline="0" dirty="0">
                <a:ln>
                  <a:noFill/>
                </a:ln>
                <a:solidFill>
                  <a:srgbClr val="2B91AF"/>
                </a:solidFill>
                <a:effectLst/>
                <a:latin typeface="Consolas" panose="020B0609020204030204" pitchFamily="49" charset="0"/>
              </a:rPr>
              <a:t>List</a:t>
            </a:r>
            <a:r>
              <a:rPr kumimoji="0" lang="en-US" altLang="en-US" sz="2600" b="0" i="0" u="none" strike="noStrike" cap="none" normalizeH="0" baseline="0" dirty="0">
                <a:ln>
                  <a:noFill/>
                </a:ln>
                <a:solidFill>
                  <a:srgbClr val="000000"/>
                </a:solidFill>
                <a:effectLst/>
                <a:latin typeface="Consolas" panose="020B0609020204030204" pitchFamily="49" charset="0"/>
              </a:rPr>
              <a:t>&lt;</a:t>
            </a:r>
            <a:r>
              <a:rPr kumimoji="0" lang="en-US" altLang="en-US" sz="2600" b="0" i="0" u="none" strike="noStrike" cap="none" normalizeH="0" baseline="0" dirty="0">
                <a:ln>
                  <a:noFill/>
                </a:ln>
                <a:solidFill>
                  <a:srgbClr val="2B91AF"/>
                </a:solidFill>
                <a:effectLst/>
                <a:latin typeface="Consolas" panose="020B0609020204030204" pitchFamily="49" charset="0"/>
              </a:rPr>
              <a:t>Presentation</a:t>
            </a:r>
            <a:r>
              <a:rPr kumimoji="0" lang="en-US" altLang="en-US" sz="2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Consolas" panose="020B0609020204030204" pitchFamily="49" charset="0"/>
              </a:rPr>
              <a:t>}</a:t>
            </a: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4191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MongoDB – Cosmos or Atlas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TextBox 3">
            <a:extLst>
              <a:ext uri="{FF2B5EF4-FFF2-40B4-BE49-F238E27FC236}">
                <a16:creationId xmlns:a16="http://schemas.microsoft.com/office/drawing/2014/main" id="{F7043EF2-1224-41BB-8324-EA76425D1624}"/>
              </a:ext>
            </a:extLst>
          </p:cNvPr>
          <p:cNvSpPr txBox="1"/>
          <p:nvPr/>
        </p:nvSpPr>
        <p:spPr>
          <a:xfrm>
            <a:off x="177800" y="1587745"/>
            <a:ext cx="5620834" cy="4401205"/>
          </a:xfrm>
          <a:prstGeom prst="rect">
            <a:avLst/>
          </a:prstGeom>
          <a:noFill/>
        </p:spPr>
        <p:txBody>
          <a:bodyPr wrap="square" rtlCol="0">
            <a:spAutoFit/>
          </a:bodyPr>
          <a:lstStyle/>
          <a:p>
            <a:r>
              <a:rPr lang="en-US" sz="2800" b="1" u="sng" dirty="0"/>
              <a:t>Cosmos DB</a:t>
            </a:r>
          </a:p>
          <a:p>
            <a:pPr marL="285750" indent="-285750">
              <a:buFont typeface="Arial" panose="020B0604020202020204" pitchFamily="34" charset="0"/>
              <a:buChar char="•"/>
            </a:pPr>
            <a:r>
              <a:rPr lang="en-US" sz="2800" dirty="0"/>
              <a:t>Small documents – the smaller the cheaper</a:t>
            </a:r>
          </a:p>
          <a:p>
            <a:pPr marL="285750" indent="-285750">
              <a:buFont typeface="Arial" panose="020B0604020202020204" pitchFamily="34" charset="0"/>
              <a:buChar char="•"/>
            </a:pPr>
            <a:r>
              <a:rPr lang="en-US" sz="2800" dirty="0"/>
              <a:t>Read more often than write</a:t>
            </a:r>
          </a:p>
          <a:p>
            <a:pPr marL="285750" indent="-285750">
              <a:buFont typeface="Arial" panose="020B0604020202020204" pitchFamily="34" charset="0"/>
              <a:buChar char="•"/>
            </a:pPr>
            <a:r>
              <a:rPr lang="en-US" sz="2800" dirty="0"/>
              <a:t>Like idea to start small and pay-as-you-go</a:t>
            </a:r>
          </a:p>
          <a:p>
            <a:pPr marL="285750" indent="-285750">
              <a:buFont typeface="Arial" panose="020B0604020202020204" pitchFamily="34" charset="0"/>
              <a:buChar char="•"/>
            </a:pPr>
            <a:r>
              <a:rPr lang="en-US" sz="2800" dirty="0"/>
              <a:t>Support included in Azure subscription</a:t>
            </a:r>
          </a:p>
          <a:p>
            <a:pPr marL="285750" indent="-285750">
              <a:buFont typeface="Arial" panose="020B0604020202020204" pitchFamily="34" charset="0"/>
              <a:buChar char="•"/>
            </a:pPr>
            <a:r>
              <a:rPr lang="en-US" sz="2800" dirty="0"/>
              <a:t>Need a guaranteed latency despite usage</a:t>
            </a:r>
          </a:p>
        </p:txBody>
      </p:sp>
      <p:sp>
        <p:nvSpPr>
          <p:cNvPr id="6" name="TextBox 5">
            <a:extLst>
              <a:ext uri="{FF2B5EF4-FFF2-40B4-BE49-F238E27FC236}">
                <a16:creationId xmlns:a16="http://schemas.microsoft.com/office/drawing/2014/main" id="{C0D6AD5C-E1F8-4DD7-BD93-387030FF4137}"/>
              </a:ext>
            </a:extLst>
          </p:cNvPr>
          <p:cNvSpPr txBox="1"/>
          <p:nvPr/>
        </p:nvSpPr>
        <p:spPr>
          <a:xfrm>
            <a:off x="6215566" y="1587745"/>
            <a:ext cx="5798634" cy="4401205"/>
          </a:xfrm>
          <a:prstGeom prst="rect">
            <a:avLst/>
          </a:prstGeom>
          <a:noFill/>
        </p:spPr>
        <p:txBody>
          <a:bodyPr wrap="square" rtlCol="0">
            <a:spAutoFit/>
          </a:bodyPr>
          <a:lstStyle/>
          <a:p>
            <a:r>
              <a:rPr lang="en-US" sz="2800" b="1" u="sng" dirty="0"/>
              <a:t>MongoDB Atlas</a:t>
            </a:r>
          </a:p>
          <a:p>
            <a:pPr marL="285750" indent="-285750">
              <a:buFont typeface="Arial" panose="020B0604020202020204" pitchFamily="34" charset="0"/>
              <a:buChar char="•"/>
            </a:pPr>
            <a:r>
              <a:rPr lang="en-US" sz="2800" dirty="0"/>
              <a:t>Any size documents (only choice for documents over 2-Mb)</a:t>
            </a:r>
          </a:p>
          <a:p>
            <a:pPr marL="285750" indent="-285750">
              <a:buFont typeface="Arial" panose="020B0604020202020204" pitchFamily="34" charset="0"/>
              <a:buChar char="•"/>
            </a:pPr>
            <a:r>
              <a:rPr lang="en-US" sz="2800" dirty="0"/>
              <a:t>Like to have a fixed budget for storage</a:t>
            </a:r>
          </a:p>
          <a:p>
            <a:pPr marL="285750" indent="-285750">
              <a:buFont typeface="Arial" panose="020B0604020202020204" pitchFamily="34" charset="0"/>
              <a:buChar char="•"/>
            </a:pPr>
            <a:r>
              <a:rPr lang="en-US" sz="2800" dirty="0"/>
              <a:t>Use Mongo-API features that are not covered by Cosmos DB</a:t>
            </a:r>
          </a:p>
          <a:p>
            <a:pPr marL="285750" indent="-285750">
              <a:buFont typeface="Arial" panose="020B0604020202020204" pitchFamily="34" charset="0"/>
              <a:buChar char="•"/>
            </a:pPr>
            <a:r>
              <a:rPr lang="en-US" sz="2800" dirty="0"/>
              <a:t>Freedom to create unique indexes</a:t>
            </a:r>
          </a:p>
          <a:p>
            <a:pPr marL="285750" indent="-285750">
              <a:buFont typeface="Arial" panose="020B0604020202020204" pitchFamily="34" charset="0"/>
              <a:buChar char="•"/>
            </a:pPr>
            <a:r>
              <a:rPr lang="en-US" sz="2800" dirty="0"/>
              <a:t>Write data more often than read</a:t>
            </a:r>
          </a:p>
          <a:p>
            <a:pPr marL="285750" indent="-285750">
              <a:buFont typeface="Arial" panose="020B0604020202020204" pitchFamily="34" charset="0"/>
              <a:buChar char="•"/>
            </a:pPr>
            <a:r>
              <a:rPr lang="en-US" sz="2800" dirty="0"/>
              <a:t>Want to decide backup policy</a:t>
            </a:r>
          </a:p>
        </p:txBody>
      </p:sp>
      <p:sp>
        <p:nvSpPr>
          <p:cNvPr id="7" name="TextBox 6">
            <a:extLst>
              <a:ext uri="{FF2B5EF4-FFF2-40B4-BE49-F238E27FC236}">
                <a16:creationId xmlns:a16="http://schemas.microsoft.com/office/drawing/2014/main" id="{8A7855F0-3A86-45FE-817E-84EEAB2B7254}"/>
              </a:ext>
            </a:extLst>
          </p:cNvPr>
          <p:cNvSpPr txBox="1"/>
          <p:nvPr/>
        </p:nvSpPr>
        <p:spPr>
          <a:xfrm>
            <a:off x="3093224" y="6352143"/>
            <a:ext cx="6244684" cy="369332"/>
          </a:xfrm>
          <a:prstGeom prst="rect">
            <a:avLst/>
          </a:prstGeom>
          <a:noFill/>
        </p:spPr>
        <p:txBody>
          <a:bodyPr wrap="square" rtlCol="0">
            <a:spAutoFit/>
          </a:bodyPr>
          <a:lstStyle/>
          <a:p>
            <a:r>
              <a:rPr lang="en-US" dirty="0">
                <a:hlinkClick r:id="rId3"/>
              </a:rPr>
              <a:t>https://blog.chudinov.net/azure-cosmosdb-vs-mongodb-atlas/</a:t>
            </a:r>
            <a:endParaRPr lang="en-US" dirty="0"/>
          </a:p>
        </p:txBody>
      </p:sp>
    </p:spTree>
    <p:extLst>
      <p:ext uri="{BB962C8B-B14F-4D97-AF65-F5344CB8AC3E}">
        <p14:creationId xmlns:p14="http://schemas.microsoft.com/office/powerpoint/2010/main" val="31321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1" y="2649873"/>
            <a:ext cx="5749088" cy="1200329"/>
          </a:xfrm>
          <a:prstGeom prst="rect">
            <a:avLst/>
          </a:prstGeom>
          <a:noFill/>
        </p:spPr>
        <p:txBody>
          <a:bodyPr wrap="square" rtlCol="0">
            <a:spAutoFit/>
          </a:bodyPr>
          <a:lstStyle/>
          <a:p>
            <a:pPr algn="ctr"/>
            <a:r>
              <a:rPr lang="en-US" sz="7200" b="1" dirty="0">
                <a:latin typeface="Kamerik205 8" panose="020B0803030600020004" pitchFamily="34" charset="0"/>
              </a:rPr>
              <a:t>Graph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Graph Database</a:t>
            </a:r>
          </a:p>
        </p:txBody>
      </p:sp>
      <p:pic>
        <p:nvPicPr>
          <p:cNvPr id="4" name="Graphic 8">
            <a:extLst>
              <a:ext uri="{FF2B5EF4-FFF2-40B4-BE49-F238E27FC236}">
                <a16:creationId xmlns:a16="http://schemas.microsoft.com/office/drawing/2014/main" id="{A6B80D26-5D61-4C33-A29B-D1EB52B892AA}"/>
              </a:ext>
            </a:extLst>
          </p:cNvPr>
          <p:cNvPicPr>
            <a:picLocks noChangeAspect="1"/>
          </p:cNvPicPr>
          <p:nvPr/>
        </p:nvPicPr>
        <p:blipFill>
          <a:blip r:embed="rId2"/>
          <a:srcRect/>
          <a:stretch/>
        </p:blipFill>
        <p:spPr>
          <a:xfrm>
            <a:off x="5334000" y="0"/>
            <a:ext cx="6858000" cy="6858000"/>
          </a:xfrm>
          <a:prstGeom prst="rect">
            <a:avLst/>
          </a:prstGeom>
        </p:spPr>
      </p:pic>
    </p:spTree>
    <p:extLst>
      <p:ext uri="{BB962C8B-B14F-4D97-AF65-F5344CB8AC3E}">
        <p14:creationId xmlns:p14="http://schemas.microsoft.com/office/powerpoint/2010/main" val="1763768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Guaranteed low latency at the 99</a:t>
            </a:r>
            <a:r>
              <a:rPr lang="en-US" sz="5400" b="1" baseline="30000" dirty="0"/>
              <a:t>th</a:t>
            </a:r>
            <a:r>
              <a:rPr lang="en-US" sz="5400" b="1" dirty="0"/>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23444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Vertices and Edges</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Natural Data Representation</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Model All Kinds of Scenarios</a:t>
            </a:r>
          </a:p>
        </p:txBody>
      </p:sp>
    </p:spTree>
    <p:extLst>
      <p:ext uri="{BB962C8B-B14F-4D97-AF65-F5344CB8AC3E}">
        <p14:creationId xmlns:p14="http://schemas.microsoft.com/office/powerpoint/2010/main" val="171246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What is a Graph</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3" name="Picture 2">
            <a:extLst>
              <a:ext uri="{FF2B5EF4-FFF2-40B4-BE49-F238E27FC236}">
                <a16:creationId xmlns:a16="http://schemas.microsoft.com/office/drawing/2014/main" id="{92EC4EF2-F3E5-47E9-9B76-10B844884887}"/>
              </a:ext>
            </a:extLst>
          </p:cNvPr>
          <p:cNvPicPr>
            <a:picLocks noChangeAspect="1"/>
          </p:cNvPicPr>
          <p:nvPr/>
        </p:nvPicPr>
        <p:blipFill>
          <a:blip r:embed="rId3"/>
          <a:stretch>
            <a:fillRect/>
          </a:stretch>
        </p:blipFill>
        <p:spPr>
          <a:xfrm>
            <a:off x="4242196" y="1385299"/>
            <a:ext cx="4673203" cy="5151911"/>
          </a:xfrm>
          <a:prstGeom prst="rect">
            <a:avLst/>
          </a:prstGeom>
        </p:spPr>
      </p:pic>
    </p:spTree>
    <p:extLst>
      <p:ext uri="{BB962C8B-B14F-4D97-AF65-F5344CB8AC3E}">
        <p14:creationId xmlns:p14="http://schemas.microsoft.com/office/powerpoint/2010/main" val="2179019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Property Graph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Oval 5">
            <a:extLst>
              <a:ext uri="{FF2B5EF4-FFF2-40B4-BE49-F238E27FC236}">
                <a16:creationId xmlns:a16="http://schemas.microsoft.com/office/drawing/2014/main" id="{97F8E39D-1E96-422F-B402-A8B0C2471B7F}"/>
              </a:ext>
            </a:extLst>
          </p:cNvPr>
          <p:cNvSpPr/>
          <p:nvPr/>
        </p:nvSpPr>
        <p:spPr>
          <a:xfrm>
            <a:off x="147233" y="3429000"/>
            <a:ext cx="3277891" cy="2673457"/>
          </a:xfrm>
          <a:prstGeom prst="ellipse">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FFFFFF"/>
                </a:solidFill>
              </a:rPr>
              <a:t>Name:</a:t>
            </a:r>
            <a:r>
              <a:rPr lang="en-US" dirty="0">
                <a:solidFill>
                  <a:srgbClr val="FFFFFF"/>
                </a:solidFill>
              </a:rPr>
              <a:t> Chad Green</a:t>
            </a:r>
          </a:p>
          <a:p>
            <a:pPr algn="ctr"/>
            <a:r>
              <a:rPr lang="en-US" b="1" dirty="0">
                <a:solidFill>
                  <a:srgbClr val="FFFFFF"/>
                </a:solidFill>
              </a:rPr>
              <a:t>Location:</a:t>
            </a:r>
            <a:r>
              <a:rPr lang="en-US" dirty="0">
                <a:solidFill>
                  <a:srgbClr val="FFFFFF"/>
                </a:solidFill>
              </a:rPr>
              <a:t> Louisville, KY</a:t>
            </a:r>
          </a:p>
          <a:p>
            <a:pPr algn="ctr"/>
            <a:r>
              <a:rPr lang="en-US" b="1" dirty="0">
                <a:solidFill>
                  <a:srgbClr val="FFFFFF"/>
                </a:solidFill>
              </a:rPr>
              <a:t>Title:</a:t>
            </a:r>
            <a:r>
              <a:rPr lang="en-US" dirty="0">
                <a:solidFill>
                  <a:srgbClr val="FFFFFF"/>
                </a:solidFill>
              </a:rPr>
              <a:t> Director of Software Development</a:t>
            </a:r>
          </a:p>
        </p:txBody>
      </p:sp>
      <p:sp>
        <p:nvSpPr>
          <p:cNvPr id="7" name="Oval 6">
            <a:extLst>
              <a:ext uri="{FF2B5EF4-FFF2-40B4-BE49-F238E27FC236}">
                <a16:creationId xmlns:a16="http://schemas.microsoft.com/office/drawing/2014/main" id="{FD54BD07-CA88-43B4-967D-7B632C87CFAD}"/>
              </a:ext>
            </a:extLst>
          </p:cNvPr>
          <p:cNvSpPr/>
          <p:nvPr/>
        </p:nvSpPr>
        <p:spPr>
          <a:xfrm>
            <a:off x="8529233" y="3428999"/>
            <a:ext cx="3277891" cy="2673457"/>
          </a:xfrm>
          <a:prstGeom prst="ellipse">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FFFFFF"/>
                </a:solidFill>
              </a:rPr>
              <a:t>Name:</a:t>
            </a:r>
            <a:r>
              <a:rPr lang="en-US" dirty="0">
                <a:solidFill>
                  <a:srgbClr val="FFFFFF"/>
                </a:solidFill>
              </a:rPr>
              <a:t> </a:t>
            </a:r>
            <a:r>
              <a:rPr lang="en-US" dirty="0" err="1">
                <a:solidFill>
                  <a:srgbClr val="FFFFFF"/>
                </a:solidFill>
              </a:rPr>
              <a:t>ScholarRx</a:t>
            </a:r>
            <a:endParaRPr lang="en-US" dirty="0">
              <a:solidFill>
                <a:srgbClr val="FFFFFF"/>
              </a:solidFill>
            </a:endParaRPr>
          </a:p>
          <a:p>
            <a:pPr algn="ctr"/>
            <a:r>
              <a:rPr lang="en-US" b="1" dirty="0">
                <a:solidFill>
                  <a:srgbClr val="FFFFFF"/>
                </a:solidFill>
              </a:rPr>
              <a:t>Location:</a:t>
            </a:r>
            <a:r>
              <a:rPr lang="en-US" dirty="0">
                <a:solidFill>
                  <a:srgbClr val="FFFFFF"/>
                </a:solidFill>
              </a:rPr>
              <a:t> Elizabethtown, KY</a:t>
            </a:r>
          </a:p>
        </p:txBody>
      </p:sp>
      <p:sp>
        <p:nvSpPr>
          <p:cNvPr id="8" name="Arrow: Right 7">
            <a:extLst>
              <a:ext uri="{FF2B5EF4-FFF2-40B4-BE49-F238E27FC236}">
                <a16:creationId xmlns:a16="http://schemas.microsoft.com/office/drawing/2014/main" id="{AD7467C5-F0AC-4509-898B-149EA13ADF30}"/>
              </a:ext>
            </a:extLst>
          </p:cNvPr>
          <p:cNvSpPr/>
          <p:nvPr/>
        </p:nvSpPr>
        <p:spPr>
          <a:xfrm>
            <a:off x="3777646" y="4293030"/>
            <a:ext cx="4399065" cy="945394"/>
          </a:xfrm>
          <a:prstGeom prst="rightArrow">
            <a:avLst/>
          </a:prstGeom>
          <a:solidFill>
            <a:srgbClr val="0078D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FFFFFF"/>
                </a:solidFill>
              </a:rPr>
              <a:t>Date of Employment: 2/28/2019</a:t>
            </a:r>
          </a:p>
        </p:txBody>
      </p:sp>
      <p:sp>
        <p:nvSpPr>
          <p:cNvPr id="9" name="Rectangle 8">
            <a:extLst>
              <a:ext uri="{FF2B5EF4-FFF2-40B4-BE49-F238E27FC236}">
                <a16:creationId xmlns:a16="http://schemas.microsoft.com/office/drawing/2014/main" id="{85F5FA50-E8A4-4F11-9F9D-9C623120B4C6}"/>
              </a:ext>
            </a:extLst>
          </p:cNvPr>
          <p:cNvSpPr/>
          <p:nvPr/>
        </p:nvSpPr>
        <p:spPr>
          <a:xfrm>
            <a:off x="1142998" y="3587857"/>
            <a:ext cx="1286359" cy="410705"/>
          </a:xfrm>
          <a:prstGeom prst="rect">
            <a:avLst/>
          </a:prstGeom>
          <a:solidFill>
            <a:srgbClr val="D83B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Employee</a:t>
            </a:r>
          </a:p>
        </p:txBody>
      </p:sp>
      <p:sp>
        <p:nvSpPr>
          <p:cNvPr id="10" name="Rectangle 9">
            <a:extLst>
              <a:ext uri="{FF2B5EF4-FFF2-40B4-BE49-F238E27FC236}">
                <a16:creationId xmlns:a16="http://schemas.microsoft.com/office/drawing/2014/main" id="{C65F5342-8829-4F85-8167-9838C44F8B94}"/>
              </a:ext>
            </a:extLst>
          </p:cNvPr>
          <p:cNvSpPr/>
          <p:nvPr/>
        </p:nvSpPr>
        <p:spPr>
          <a:xfrm>
            <a:off x="9524998" y="3587857"/>
            <a:ext cx="1286359" cy="410705"/>
          </a:xfrm>
          <a:prstGeom prst="rect">
            <a:avLst/>
          </a:prstGeom>
          <a:solidFill>
            <a:srgbClr val="D83B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Company</a:t>
            </a:r>
          </a:p>
        </p:txBody>
      </p:sp>
      <p:sp>
        <p:nvSpPr>
          <p:cNvPr id="11" name="Rectangle 10">
            <a:extLst>
              <a:ext uri="{FF2B5EF4-FFF2-40B4-BE49-F238E27FC236}">
                <a16:creationId xmlns:a16="http://schemas.microsoft.com/office/drawing/2014/main" id="{606E0436-9287-41E6-A4F3-34E97EB73A0D}"/>
              </a:ext>
            </a:extLst>
          </p:cNvPr>
          <p:cNvSpPr/>
          <p:nvPr/>
        </p:nvSpPr>
        <p:spPr>
          <a:xfrm>
            <a:off x="3859076" y="4211664"/>
            <a:ext cx="1286359" cy="41070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Works For</a:t>
            </a:r>
          </a:p>
        </p:txBody>
      </p:sp>
      <p:sp>
        <p:nvSpPr>
          <p:cNvPr id="12" name="TextBox 11">
            <a:extLst>
              <a:ext uri="{FF2B5EF4-FFF2-40B4-BE49-F238E27FC236}">
                <a16:creationId xmlns:a16="http://schemas.microsoft.com/office/drawing/2014/main" id="{F0BBDF32-7A04-4167-B10C-E60302D43825}"/>
              </a:ext>
            </a:extLst>
          </p:cNvPr>
          <p:cNvSpPr txBox="1"/>
          <p:nvPr/>
        </p:nvSpPr>
        <p:spPr>
          <a:xfrm>
            <a:off x="333214" y="1534013"/>
            <a:ext cx="3277892" cy="1200329"/>
          </a:xfrm>
          <a:prstGeom prst="rect">
            <a:avLst/>
          </a:prstGeom>
          <a:noFill/>
        </p:spPr>
        <p:txBody>
          <a:bodyPr wrap="square" rtlCol="0">
            <a:spAutoFit/>
          </a:bodyPr>
          <a:lstStyle/>
          <a:p>
            <a:pPr algn="ctr"/>
            <a:r>
              <a:rPr lang="en-US" sz="2400" dirty="0">
                <a:solidFill>
                  <a:srgbClr val="000000"/>
                </a:solidFill>
              </a:rPr>
              <a:t>Contains </a:t>
            </a:r>
            <a:r>
              <a:rPr lang="en-US" sz="2400" b="1" dirty="0">
                <a:solidFill>
                  <a:srgbClr val="243A5E"/>
                </a:solidFill>
              </a:rPr>
              <a:t>nodes</a:t>
            </a:r>
            <a:r>
              <a:rPr lang="en-US" sz="2400" dirty="0">
                <a:solidFill>
                  <a:srgbClr val="000000"/>
                </a:solidFill>
              </a:rPr>
              <a:t> (vertices) and </a:t>
            </a:r>
            <a:r>
              <a:rPr lang="en-US" sz="2400" b="1" dirty="0">
                <a:solidFill>
                  <a:srgbClr val="243A5E"/>
                </a:solidFill>
              </a:rPr>
              <a:t>relationships</a:t>
            </a:r>
            <a:r>
              <a:rPr lang="en-US" sz="2400" dirty="0">
                <a:solidFill>
                  <a:srgbClr val="000000"/>
                </a:solidFill>
              </a:rPr>
              <a:t> (edges)</a:t>
            </a:r>
          </a:p>
        </p:txBody>
      </p:sp>
      <p:sp>
        <p:nvSpPr>
          <p:cNvPr id="13" name="TextBox 12">
            <a:extLst>
              <a:ext uri="{FF2B5EF4-FFF2-40B4-BE49-F238E27FC236}">
                <a16:creationId xmlns:a16="http://schemas.microsoft.com/office/drawing/2014/main" id="{0D6901F9-7AD8-4E02-9822-55BF4A5A7090}"/>
              </a:ext>
            </a:extLst>
          </p:cNvPr>
          <p:cNvSpPr txBox="1"/>
          <p:nvPr/>
        </p:nvSpPr>
        <p:spPr>
          <a:xfrm>
            <a:off x="4338232" y="1534012"/>
            <a:ext cx="3277892" cy="1200329"/>
          </a:xfrm>
          <a:prstGeom prst="rect">
            <a:avLst/>
          </a:prstGeom>
          <a:noFill/>
        </p:spPr>
        <p:txBody>
          <a:bodyPr wrap="square" rtlCol="0">
            <a:spAutoFit/>
          </a:bodyPr>
          <a:lstStyle/>
          <a:p>
            <a:pPr algn="ctr"/>
            <a:r>
              <a:rPr lang="en-US" sz="2400" dirty="0">
                <a:solidFill>
                  <a:srgbClr val="000000"/>
                </a:solidFill>
              </a:rPr>
              <a:t>Nodes and relationships contain </a:t>
            </a:r>
            <a:r>
              <a:rPr lang="en-US" sz="2400" b="1" dirty="0">
                <a:solidFill>
                  <a:srgbClr val="243A5E"/>
                </a:solidFill>
              </a:rPr>
              <a:t>properties</a:t>
            </a:r>
          </a:p>
        </p:txBody>
      </p:sp>
      <p:sp>
        <p:nvSpPr>
          <p:cNvPr id="14" name="TextBox 13">
            <a:extLst>
              <a:ext uri="{FF2B5EF4-FFF2-40B4-BE49-F238E27FC236}">
                <a16:creationId xmlns:a16="http://schemas.microsoft.com/office/drawing/2014/main" id="{D4091376-700C-4BF8-8EE4-954F17BF61BB}"/>
              </a:ext>
            </a:extLst>
          </p:cNvPr>
          <p:cNvSpPr txBox="1"/>
          <p:nvPr/>
        </p:nvSpPr>
        <p:spPr>
          <a:xfrm>
            <a:off x="8343250" y="1534011"/>
            <a:ext cx="3277892" cy="1569660"/>
          </a:xfrm>
          <a:prstGeom prst="rect">
            <a:avLst/>
          </a:prstGeom>
          <a:noFill/>
        </p:spPr>
        <p:txBody>
          <a:bodyPr wrap="square" rtlCol="0">
            <a:spAutoFit/>
          </a:bodyPr>
          <a:lstStyle/>
          <a:p>
            <a:pPr algn="ctr"/>
            <a:r>
              <a:rPr lang="en-US" sz="2400" dirty="0">
                <a:solidFill>
                  <a:srgbClr val="000000"/>
                </a:solidFill>
              </a:rPr>
              <a:t>Relationships are </a:t>
            </a:r>
            <a:r>
              <a:rPr lang="en-US" sz="2400" b="1" dirty="0">
                <a:solidFill>
                  <a:srgbClr val="243A5E"/>
                </a:solidFill>
              </a:rPr>
              <a:t>named</a:t>
            </a:r>
            <a:r>
              <a:rPr lang="en-US" sz="2400" dirty="0">
                <a:solidFill>
                  <a:srgbClr val="000000"/>
                </a:solidFill>
              </a:rPr>
              <a:t> and </a:t>
            </a:r>
            <a:r>
              <a:rPr lang="en-US" sz="2400" b="1" dirty="0">
                <a:solidFill>
                  <a:srgbClr val="243A5E"/>
                </a:solidFill>
              </a:rPr>
              <a:t>directed</a:t>
            </a:r>
            <a:r>
              <a:rPr lang="en-US" sz="2400" dirty="0"/>
              <a:t> </a:t>
            </a:r>
            <a:r>
              <a:rPr lang="en-US" sz="2400" dirty="0">
                <a:solidFill>
                  <a:srgbClr val="000000"/>
                </a:solidFill>
              </a:rPr>
              <a:t>with a </a:t>
            </a:r>
            <a:r>
              <a:rPr lang="en-US" sz="2400" b="1" dirty="0">
                <a:solidFill>
                  <a:srgbClr val="243A5E"/>
                </a:solidFill>
              </a:rPr>
              <a:t>start</a:t>
            </a:r>
            <a:r>
              <a:rPr lang="en-US" sz="2400" dirty="0">
                <a:solidFill>
                  <a:srgbClr val="000000"/>
                </a:solidFill>
              </a:rPr>
              <a:t> and </a:t>
            </a:r>
            <a:r>
              <a:rPr lang="en-US" sz="2400" b="1" dirty="0">
                <a:solidFill>
                  <a:srgbClr val="243A5E"/>
                </a:solidFill>
              </a:rPr>
              <a:t>end</a:t>
            </a:r>
            <a:r>
              <a:rPr lang="en-US" sz="2400" dirty="0"/>
              <a:t> </a:t>
            </a:r>
            <a:r>
              <a:rPr lang="en-US" sz="2400" dirty="0">
                <a:solidFill>
                  <a:schemeClr val="bg1"/>
                </a:solidFill>
              </a:rPr>
              <a:t>node</a:t>
            </a:r>
          </a:p>
        </p:txBody>
      </p:sp>
      <p:cxnSp>
        <p:nvCxnSpPr>
          <p:cNvPr id="15" name="Straight Connector 14" descr="Line Seperator">
            <a:extLst>
              <a:ext uri="{FF2B5EF4-FFF2-40B4-BE49-F238E27FC236}">
                <a16:creationId xmlns:a16="http://schemas.microsoft.com/office/drawing/2014/main" id="{2DAAF51E-B8D0-4EDB-81CF-F76C406BC9BE}"/>
              </a:ext>
            </a:extLst>
          </p:cNvPr>
          <p:cNvCxnSpPr/>
          <p:nvPr/>
        </p:nvCxnSpPr>
        <p:spPr>
          <a:xfrm>
            <a:off x="3859076" y="1433593"/>
            <a:ext cx="0" cy="15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descr="Line Seperator">
            <a:extLst>
              <a:ext uri="{FF2B5EF4-FFF2-40B4-BE49-F238E27FC236}">
                <a16:creationId xmlns:a16="http://schemas.microsoft.com/office/drawing/2014/main" id="{12EC9679-240B-43EA-B780-54242BAEC853}"/>
              </a:ext>
            </a:extLst>
          </p:cNvPr>
          <p:cNvCxnSpPr/>
          <p:nvPr/>
        </p:nvCxnSpPr>
        <p:spPr>
          <a:xfrm>
            <a:off x="7942895" y="1407762"/>
            <a:ext cx="0" cy="1518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4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6"/>
                                        </p:tgtEl>
                                        <p:attrNameLst>
                                          <p:attrName>style.visibility</p:attrName>
                                        </p:attrNameLst>
                                      </p:cBhvr>
                                      <p:to>
                                        <p:strVal val="visible"/>
                                      </p:to>
                                    </p:set>
                                  </p:childTnLst>
                                </p:cTn>
                              </p:par>
                              <p:par>
                                <p:cTn id="17" presetID="10" presetClass="entr" presetSubtype="0" fill="hold" grpId="0" nodeType="withEffect">
                                  <p:stCondLst>
                                    <p:cond delay="1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The Power of Graph Databases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Performance</a:t>
            </a:r>
          </a:p>
        </p:txBody>
      </p:sp>
    </p:spTree>
    <p:extLst>
      <p:ext uri="{BB962C8B-B14F-4D97-AF65-F5344CB8AC3E}">
        <p14:creationId xmlns:p14="http://schemas.microsoft.com/office/powerpoint/2010/main" val="4606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The Power of Graph Databases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Performance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Flexibility</a:t>
            </a:r>
          </a:p>
        </p:txBody>
      </p:sp>
    </p:spTree>
    <p:extLst>
      <p:ext uri="{BB962C8B-B14F-4D97-AF65-F5344CB8AC3E}">
        <p14:creationId xmlns:p14="http://schemas.microsoft.com/office/powerpoint/2010/main" val="22963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The Power of Graph Databases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Performance</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Flexibility</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Agility</a:t>
            </a:r>
          </a:p>
        </p:txBody>
      </p:sp>
    </p:spTree>
    <p:extLst>
      <p:ext uri="{BB962C8B-B14F-4D97-AF65-F5344CB8AC3E}">
        <p14:creationId xmlns:p14="http://schemas.microsoft.com/office/powerpoint/2010/main" val="14158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691117" y="1720840"/>
            <a:ext cx="11255744" cy="4104200"/>
          </a:xfrm>
          <a:prstGeom prst="rect">
            <a:avLst/>
          </a:prstGeom>
          <a:noFill/>
        </p:spPr>
        <p:txBody>
          <a:bodyPr wrap="square" rtlCol="0">
            <a:spAutoFit/>
          </a:bodyPr>
          <a:lstStyle/>
          <a:p>
            <a:pPr algn="ctr">
              <a:lnSpc>
                <a:spcPct val="150000"/>
              </a:lnSpc>
            </a:pPr>
            <a:r>
              <a:rPr lang="en-US" sz="6000" dirty="0"/>
              <a:t>Building a graph database to model and traverse relationships among entities</a:t>
            </a:r>
          </a:p>
        </p:txBody>
      </p:sp>
    </p:spTree>
    <p:extLst>
      <p:ext uri="{BB962C8B-B14F-4D97-AF65-F5344CB8AC3E}">
        <p14:creationId xmlns:p14="http://schemas.microsoft.com/office/powerpoint/2010/main" val="28450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4" name="Picture 3">
            <a:extLst>
              <a:ext uri="{FF2B5EF4-FFF2-40B4-BE49-F238E27FC236}">
                <a16:creationId xmlns:a16="http://schemas.microsoft.com/office/drawing/2014/main" id="{67449E10-C346-4C89-8CB8-2EA5D4EF53D8}"/>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2831640" y="1277422"/>
            <a:ext cx="8179099" cy="5276615"/>
          </a:xfrm>
          <a:prstGeom prst="rect">
            <a:avLst/>
          </a:prstGeom>
        </p:spPr>
      </p:pic>
    </p:spTree>
    <p:extLst>
      <p:ext uri="{BB962C8B-B14F-4D97-AF65-F5344CB8AC3E}">
        <p14:creationId xmlns:p14="http://schemas.microsoft.com/office/powerpoint/2010/main" val="2521553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3" name="Picture 2">
            <a:extLst>
              <a:ext uri="{FF2B5EF4-FFF2-40B4-BE49-F238E27FC236}">
                <a16:creationId xmlns:a16="http://schemas.microsoft.com/office/drawing/2014/main" id="{7E41901D-B3BA-4AA1-BCBF-60DD4710FF36}"/>
              </a:ext>
            </a:extLst>
          </p:cNvPr>
          <p:cNvPicPr>
            <a:picLocks noChangeAspect="1"/>
          </p:cNvPicPr>
          <p:nvPr/>
        </p:nvPicPr>
        <p:blipFill>
          <a:blip r:embed="rId3">
            <a:alphaModFix amt="25000"/>
            <a:extLst>
              <a:ext uri="{28A0092B-C50C-407E-A947-70E740481C1C}">
                <a14:useLocalDpi xmlns:a14="http://schemas.microsoft.com/office/drawing/2010/main" val="0"/>
              </a:ext>
            </a:extLst>
          </a:blip>
          <a:srcRect/>
          <a:stretch/>
        </p:blipFill>
        <p:spPr>
          <a:xfrm>
            <a:off x="2831640" y="1277422"/>
            <a:ext cx="8179099" cy="5276615"/>
          </a:xfrm>
          <a:prstGeom prst="rect">
            <a:avLst/>
          </a:prstGeom>
        </p:spPr>
      </p:pic>
      <p:sp>
        <p:nvSpPr>
          <p:cNvPr id="7" name="TextBox 6">
            <a:extLst>
              <a:ext uri="{FF2B5EF4-FFF2-40B4-BE49-F238E27FC236}">
                <a16:creationId xmlns:a16="http://schemas.microsoft.com/office/drawing/2014/main" id="{14976A46-6F62-4F97-B9A1-68EB96AB8ED3}"/>
              </a:ext>
            </a:extLst>
          </p:cNvPr>
          <p:cNvSpPr txBox="1"/>
          <p:nvPr/>
        </p:nvSpPr>
        <p:spPr>
          <a:xfrm>
            <a:off x="2062110" y="2207569"/>
            <a:ext cx="9718158"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5400" dirty="0" err="1"/>
              <a:t>g.V</a:t>
            </a:r>
            <a:r>
              <a:rPr lang="en-US" sz="5400" dirty="0"/>
              <a:t>().</a:t>
            </a:r>
            <a:r>
              <a:rPr lang="en-US" sz="5400" dirty="0" err="1"/>
              <a:t>hasLabel</a:t>
            </a:r>
            <a:endParaRPr lang="en-US" sz="5400" dirty="0"/>
          </a:p>
          <a:p>
            <a:r>
              <a:rPr lang="en-US" sz="5400" dirty="0"/>
              <a:t>(‘presentation’)</a:t>
            </a:r>
          </a:p>
          <a:p>
            <a:r>
              <a:rPr lang="en-US" sz="5400" dirty="0"/>
              <a:t>.has(‘</a:t>
            </a:r>
            <a:r>
              <a:rPr lang="en-US" sz="5400" dirty="0" err="1"/>
              <a:t>ownerEmailAddress</a:t>
            </a:r>
            <a:r>
              <a:rPr lang="en-US" sz="5400" dirty="0"/>
              <a:t>’, ‘chadgreen@chadgreen.com’)</a:t>
            </a:r>
          </a:p>
        </p:txBody>
      </p:sp>
    </p:spTree>
    <p:extLst>
      <p:ext uri="{BB962C8B-B14F-4D97-AF65-F5344CB8AC3E}">
        <p14:creationId xmlns:p14="http://schemas.microsoft.com/office/powerpoint/2010/main" val="354925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A1C3D13A-74F2-4FCC-A9C1-CE0B48A22180}"/>
              </a:ext>
            </a:extLst>
          </p:cNvPr>
          <p:cNvSpPr>
            <a:spLocks noChangeArrowheads="1"/>
          </p:cNvSpPr>
          <p:nvPr/>
        </p:nvSpPr>
        <p:spPr bwMode="auto">
          <a:xfrm>
            <a:off x="679959" y="2382559"/>
            <a:ext cx="10832082" cy="20928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sz="2600" b="0" i="0" u="none" strike="noStrike" cap="none" normalizeH="0" baseline="0" dirty="0" err="1">
                <a:ln>
                  <a:noFill/>
                </a:ln>
                <a:solidFill>
                  <a:srgbClr val="A31515"/>
                </a:solidFill>
                <a:effectLst/>
                <a:latin typeface="Consolas" panose="020B0609020204030204" pitchFamily="49" charset="0"/>
              </a:rPr>
              <a:t>g.addV</a:t>
            </a:r>
            <a:r>
              <a:rPr kumimoji="0" lang="en-US" altLang="en-US" sz="2600" b="0" i="0" u="none" strike="noStrike" cap="none" normalizeH="0" baseline="0" dirty="0">
                <a:ln>
                  <a:noFill/>
                </a:ln>
                <a:solidFill>
                  <a:srgbClr val="A31515"/>
                </a:solidFill>
                <a:effectLst/>
                <a:latin typeface="Consolas" panose="020B0609020204030204" pitchFamily="49" charset="0"/>
              </a:rPr>
              <a:t>(</a:t>
            </a:r>
            <a:r>
              <a:rPr lang="en-US" altLang="en-US" sz="2600" dirty="0">
                <a:solidFill>
                  <a:srgbClr val="A31515"/>
                </a:solidFill>
                <a:latin typeface="Consolas" panose="020B0609020204030204" pitchFamily="49" charset="0"/>
              </a:rPr>
              <a:t>'presentation')</a:t>
            </a:r>
            <a:endParaRPr kumimoji="0" lang="en-US" altLang="en-US" sz="2600" b="0" i="0" u="none" strike="noStrike" cap="none" normalizeH="0" baseline="0" dirty="0">
              <a:ln>
                <a:noFill/>
              </a:ln>
              <a:solidFill>
                <a:srgbClr val="A31515"/>
              </a:solidFill>
              <a:effectLst/>
              <a:latin typeface="Consolas" panose="020B0609020204030204" pitchFamily="49" charset="0"/>
            </a:endParaRP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t>
            </a:r>
            <a:r>
              <a:rPr kumimoji="0" lang="en-US" altLang="en-US" sz="2600" b="0" i="0" u="none" strike="noStrike" cap="none" normalizeH="0" baseline="0" dirty="0" err="1">
                <a:ln>
                  <a:noFill/>
                </a:ln>
                <a:solidFill>
                  <a:srgbClr val="A31515"/>
                </a:solidFill>
                <a:effectLst/>
                <a:latin typeface="Consolas" panose="020B0609020204030204" pitchFamily="49" charset="0"/>
              </a:rPr>
              <a:t>ownerEmailAddress</a:t>
            </a:r>
            <a:r>
              <a:rPr kumimoji="0" lang="en-US" altLang="en-US" sz="2600" b="0" i="0" u="none" strike="noStrike" cap="none" normalizeH="0" baseline="0" dirty="0">
                <a:ln>
                  <a:noFill/>
                </a:ln>
                <a:solidFill>
                  <a:srgbClr val="A31515"/>
                </a:solidFill>
                <a:effectLst/>
                <a:latin typeface="Consolas" panose="020B0609020204030204" pitchFamily="49" charset="0"/>
              </a:rPr>
              <a:t>', 'chadgreen@chadgreen.com</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.property('name', 'The Hitchhikers Guide to the Cosmos</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.property('abstract', </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This is a really cool talk!</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a:t>
            </a:r>
          </a:p>
          <a:p>
            <a:pPr lvl="0" defTabSz="914400" eaLnBrk="0" fontAlgn="base" hangingPunct="0">
              <a:spcBef>
                <a:spcPct val="0"/>
              </a:spcBef>
              <a:spcAft>
                <a:spcPct val="0"/>
              </a:spcAft>
            </a:pPr>
            <a:r>
              <a:rPr kumimoji="0" lang="en-US" altLang="en-US" sz="2600" b="0" i="0" u="none" strike="noStrike" cap="none" normalizeH="0" baseline="0" dirty="0">
                <a:ln>
                  <a:noFill/>
                </a:ln>
                <a:solidFill>
                  <a:srgbClr val="A31515"/>
                </a:solidFill>
                <a:effectLst/>
                <a:latin typeface="Consolas" panose="020B0609020204030204" pitchFamily="49" charset="0"/>
              </a:rPr>
              <a:t>.property('</a:t>
            </a:r>
            <a:r>
              <a:rPr kumimoji="0" lang="en-US" altLang="en-US" sz="2600" b="0" i="0" u="none" strike="noStrike" cap="none" normalizeH="0" baseline="0" dirty="0" err="1">
                <a:ln>
                  <a:noFill/>
                </a:ln>
                <a:solidFill>
                  <a:srgbClr val="A31515"/>
                </a:solidFill>
                <a:effectLst/>
                <a:latin typeface="Consolas" panose="020B0609020204030204" pitchFamily="49" charset="0"/>
              </a:rPr>
              <a:t>elevatorPitch</a:t>
            </a:r>
            <a:r>
              <a:rPr kumimoji="0" lang="en-US" altLang="en-US" sz="2600" b="0" i="0" u="none" strike="noStrike" cap="none" normalizeH="0" baseline="0" dirty="0">
                <a:ln>
                  <a:noFill/>
                </a:ln>
                <a:solidFill>
                  <a:srgbClr val="A31515"/>
                </a:solidFill>
                <a:effectLst/>
                <a:latin typeface="Consolas" panose="020B0609020204030204" pitchFamily="49" charset="0"/>
              </a:rPr>
              <a:t>', </a:t>
            </a:r>
            <a:r>
              <a:rPr lang="en-US" altLang="en-US" sz="2600" dirty="0">
                <a:solidFill>
                  <a:srgbClr val="A31515"/>
                </a:solidFill>
                <a:latin typeface="Consolas" panose="020B0609020204030204" pitchFamily="49" charset="0"/>
              </a:rPr>
              <a:t>'</a:t>
            </a:r>
            <a:r>
              <a:rPr kumimoji="0" lang="en-US" altLang="en-US" sz="2600" b="0" i="0" u="none" strike="noStrike" cap="none" normalizeH="0" baseline="0" dirty="0">
                <a:ln>
                  <a:noFill/>
                </a:ln>
                <a:solidFill>
                  <a:srgbClr val="A31515"/>
                </a:solidFill>
                <a:effectLst/>
                <a:latin typeface="Consolas" panose="020B0609020204030204" pitchFamily="49" charset="0"/>
              </a:rPr>
              <a:t>Cool talk!')</a:t>
            </a:r>
            <a:r>
              <a:rPr kumimoji="0" lang="en-US" altLang="en-US" sz="2600" b="0" i="0" u="none" strike="noStrike" cap="none" normalizeH="0" baseline="0" dirty="0">
                <a:ln>
                  <a:noFill/>
                </a:ln>
                <a:solidFill>
                  <a:srgbClr val="000000"/>
                </a:solidFill>
                <a:effectLst/>
                <a:latin typeface="Consolas" panose="020B0609020204030204" pitchFamily="49" charset="0"/>
              </a:rPr>
              <a:t> </a:t>
            </a: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2987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85B5-C757-4EDB-AB37-F2B059C25066}"/>
              </a:ext>
            </a:extLst>
          </p:cNvPr>
          <p:cNvSpPr>
            <a:spLocks noGrp="1"/>
          </p:cNvSpPr>
          <p:nvPr>
            <p:ph type="title"/>
          </p:nvPr>
        </p:nvSpPr>
        <p:spPr/>
        <p:txBody>
          <a:bodyPr/>
          <a:lstStyle/>
          <a:p>
            <a:r>
              <a:rPr lang="en-US" dirty="0"/>
              <a:t>Azure Cosmos DB</a:t>
            </a:r>
          </a:p>
        </p:txBody>
      </p:sp>
      <p:sp>
        <p:nvSpPr>
          <p:cNvPr id="3" name="TextBox 2">
            <a:extLst>
              <a:ext uri="{FF2B5EF4-FFF2-40B4-BE49-F238E27FC236}">
                <a16:creationId xmlns:a16="http://schemas.microsoft.com/office/drawing/2014/main" id="{988B6FFD-91F6-4603-BD03-A9692C5A5F1A}"/>
              </a:ext>
            </a:extLst>
          </p:cNvPr>
          <p:cNvSpPr txBox="1"/>
          <p:nvPr/>
        </p:nvSpPr>
        <p:spPr>
          <a:xfrm>
            <a:off x="177800" y="1092756"/>
            <a:ext cx="7061200" cy="369332"/>
          </a:xfrm>
          <a:prstGeom prst="rect">
            <a:avLst/>
          </a:prstGeom>
          <a:noFill/>
        </p:spPr>
        <p:txBody>
          <a:bodyPr wrap="square" rtlCol="0">
            <a:spAutoFit/>
          </a:bodyPr>
          <a:lstStyle/>
          <a:p>
            <a:r>
              <a:rPr lang="en-US" b="1" dirty="0"/>
              <a:t>A globally distributed, massively scalable, multi-model database service</a:t>
            </a:r>
          </a:p>
        </p:txBody>
      </p:sp>
      <p:pic>
        <p:nvPicPr>
          <p:cNvPr id="8" name="Picture 7">
            <a:extLst>
              <a:ext uri="{FF2B5EF4-FFF2-40B4-BE49-F238E27FC236}">
                <a16:creationId xmlns:a16="http://schemas.microsoft.com/office/drawing/2014/main" id="{E7F13AB7-F650-4DA4-BBB8-30D4C043261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9" name="Freeform: Shape 8">
            <a:extLst>
              <a:ext uri="{FF2B5EF4-FFF2-40B4-BE49-F238E27FC236}">
                <a16:creationId xmlns:a16="http://schemas.microsoft.com/office/drawing/2014/main" id="{5CDBB322-E78C-4911-8A71-19EF9006DB01}"/>
              </a:ext>
            </a:extLst>
          </p:cNvPr>
          <p:cNvSpPr/>
          <p:nvPr/>
        </p:nvSpPr>
        <p:spPr>
          <a:xfrm>
            <a:off x="1349" y="5144324"/>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FFECFA-C435-4CAB-A3CD-C7319D6BC156}"/>
              </a:ext>
            </a:extLst>
          </p:cNvPr>
          <p:cNvGrpSpPr/>
          <p:nvPr/>
        </p:nvGrpSpPr>
        <p:grpSpPr>
          <a:xfrm>
            <a:off x="9278176" y="6154848"/>
            <a:ext cx="223240" cy="433634"/>
            <a:chOff x="9576336" y="6019901"/>
            <a:chExt cx="223240" cy="433634"/>
          </a:xfrm>
        </p:grpSpPr>
        <p:sp>
          <p:nvSpPr>
            <p:cNvPr id="11" name="Freeform: Shape 411">
              <a:extLst>
                <a:ext uri="{FF2B5EF4-FFF2-40B4-BE49-F238E27FC236}">
                  <a16:creationId xmlns:a16="http://schemas.microsoft.com/office/drawing/2014/main" id="{0D910113-446A-4B5C-835E-5F99001E9392}"/>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B989596-FD6F-42B5-8356-849558BED84A}"/>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828702BF-9A1E-4BE4-9F9B-44ED6EB1C9C6}"/>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7889D70B-9C14-47B1-99C6-C5386A7B6260}"/>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1F497690-66BE-4580-8798-A35F1FCEDF64}"/>
              </a:ext>
            </a:extLst>
          </p:cNvPr>
          <p:cNvGrpSpPr/>
          <p:nvPr/>
        </p:nvGrpSpPr>
        <p:grpSpPr>
          <a:xfrm>
            <a:off x="7468054" y="6382515"/>
            <a:ext cx="223240" cy="431604"/>
            <a:chOff x="7468054" y="6382515"/>
            <a:chExt cx="223240" cy="431604"/>
          </a:xfrm>
        </p:grpSpPr>
        <p:sp>
          <p:nvSpPr>
            <p:cNvPr id="16" name="Freeform: Shape 411">
              <a:extLst>
                <a:ext uri="{FF2B5EF4-FFF2-40B4-BE49-F238E27FC236}">
                  <a16:creationId xmlns:a16="http://schemas.microsoft.com/office/drawing/2014/main" id="{BE61FF39-DF8B-4D2C-A57D-07B3B315A014}"/>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4F596268-B725-4581-ABCB-A11D8EEA31C4}"/>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3E50917E-DF73-41A7-BA86-37274B28375E}"/>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24BCD22-3E08-46B6-93DE-A1C1D4B73E1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0C0C837B-B17B-4099-BF5D-6F04980137F4}"/>
              </a:ext>
            </a:extLst>
          </p:cNvPr>
          <p:cNvGrpSpPr/>
          <p:nvPr/>
        </p:nvGrpSpPr>
        <p:grpSpPr>
          <a:xfrm>
            <a:off x="6207483" y="5803084"/>
            <a:ext cx="223240" cy="433634"/>
            <a:chOff x="6393022" y="6019901"/>
            <a:chExt cx="223240" cy="433634"/>
          </a:xfrm>
        </p:grpSpPr>
        <p:sp>
          <p:nvSpPr>
            <p:cNvPr id="21" name="Freeform: Shape 411">
              <a:extLst>
                <a:ext uri="{FF2B5EF4-FFF2-40B4-BE49-F238E27FC236}">
                  <a16:creationId xmlns:a16="http://schemas.microsoft.com/office/drawing/2014/main" id="{57A339FF-D2EA-4181-A000-9053C9D795D8}"/>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372AD59-2280-42F0-BD44-FE3BDD73849C}"/>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B1B8B3AE-CFEA-44EA-B9B5-8B405849470E}"/>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F31730D6-24A6-40AA-92FC-AC906E7F0E3D}"/>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 name="Group 24">
            <a:extLst>
              <a:ext uri="{FF2B5EF4-FFF2-40B4-BE49-F238E27FC236}">
                <a16:creationId xmlns:a16="http://schemas.microsoft.com/office/drawing/2014/main" id="{C7F61F4D-D99E-44FE-AEAE-9F66D275DFA0}"/>
              </a:ext>
            </a:extLst>
          </p:cNvPr>
          <p:cNvGrpSpPr/>
          <p:nvPr/>
        </p:nvGrpSpPr>
        <p:grpSpPr>
          <a:xfrm>
            <a:off x="2183561" y="6187406"/>
            <a:ext cx="223240" cy="450322"/>
            <a:chOff x="2418475" y="6242316"/>
            <a:chExt cx="223240" cy="450322"/>
          </a:xfrm>
        </p:grpSpPr>
        <p:sp>
          <p:nvSpPr>
            <p:cNvPr id="26" name="Freeform: Shape 411">
              <a:extLst>
                <a:ext uri="{FF2B5EF4-FFF2-40B4-BE49-F238E27FC236}">
                  <a16:creationId xmlns:a16="http://schemas.microsoft.com/office/drawing/2014/main" id="{1B462255-6FB0-482A-B0D9-1D6A5733DB0E}"/>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DACB27D-DF3B-4C85-A966-83A0E537980D}"/>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0885CAEA-70CE-4258-8899-2E15B856A175}"/>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96FC5204-7A3C-436A-9F2F-3A855DCC373B}"/>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30" name="TextBox 29">
            <a:extLst>
              <a:ext uri="{FF2B5EF4-FFF2-40B4-BE49-F238E27FC236}">
                <a16:creationId xmlns:a16="http://schemas.microsoft.com/office/drawing/2014/main" id="{EE1AC715-EC88-4B6A-9AC8-84747768DBED}"/>
              </a:ext>
            </a:extLst>
          </p:cNvPr>
          <p:cNvSpPr txBox="1"/>
          <p:nvPr/>
        </p:nvSpPr>
        <p:spPr>
          <a:xfrm>
            <a:off x="2720860" y="1840808"/>
            <a:ext cx="7061199" cy="1754326"/>
          </a:xfrm>
          <a:prstGeom prst="rect">
            <a:avLst/>
          </a:prstGeom>
          <a:noFill/>
        </p:spPr>
        <p:txBody>
          <a:bodyPr wrap="square" rtlCol="0">
            <a:spAutoFit/>
          </a:bodyPr>
          <a:lstStyle/>
          <a:p>
            <a:pPr algn="ctr"/>
            <a:r>
              <a:rPr lang="en-US" sz="5400" b="1" dirty="0"/>
              <a:t>Guaranteed low latency at the 99</a:t>
            </a:r>
            <a:r>
              <a:rPr lang="en-US" sz="5400" b="1" baseline="30000" dirty="0"/>
              <a:t>th</a:t>
            </a:r>
            <a:r>
              <a:rPr lang="en-US" sz="5400" b="1" dirty="0"/>
              <a:t> percentile</a:t>
            </a:r>
          </a:p>
        </p:txBody>
      </p:sp>
      <p:sp>
        <p:nvSpPr>
          <p:cNvPr id="4" name="TextBox 3">
            <a:extLst>
              <a:ext uri="{FF2B5EF4-FFF2-40B4-BE49-F238E27FC236}">
                <a16:creationId xmlns:a16="http://schemas.microsoft.com/office/drawing/2014/main" id="{9506A74C-1C20-4159-BEF8-C1B109348B4E}"/>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distribution</a:t>
            </a:r>
          </a:p>
        </p:txBody>
      </p:sp>
      <p:sp>
        <p:nvSpPr>
          <p:cNvPr id="5" name="TextBox 4">
            <a:extLst>
              <a:ext uri="{FF2B5EF4-FFF2-40B4-BE49-F238E27FC236}">
                <a16:creationId xmlns:a16="http://schemas.microsoft.com/office/drawing/2014/main" id="{DEFF076C-C39B-4A7C-B5B0-DDD19BA1FE98}"/>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40470267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9B854928-8C95-4DF6-914D-AA506872767D}"/>
              </a:ext>
            </a:extLst>
          </p:cNvPr>
          <p:cNvSpPr>
            <a:spLocks noChangeArrowheads="1"/>
          </p:cNvSpPr>
          <p:nvPr/>
        </p:nvSpPr>
        <p:spPr bwMode="auto">
          <a:xfrm>
            <a:off x="679959" y="1523420"/>
            <a:ext cx="10832082"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private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static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Task</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err="1">
                <a:ln>
                  <a:noFill/>
                </a:ln>
                <a:solidFill>
                  <a:srgbClr val="2B91AF"/>
                </a:solidFill>
                <a:effectLst/>
                <a:latin typeface="Consolas" panose="020B0609020204030204" pitchFamily="49" charset="0"/>
              </a:rPr>
              <a:t>ResultSet</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0000FF"/>
                </a:solidFill>
                <a:effectLst/>
                <a:latin typeface="Consolas" panose="020B0609020204030204" pitchFamily="49" charset="0"/>
              </a:rPr>
              <a:t>dynamic</a:t>
            </a:r>
            <a:r>
              <a:rPr kumimoji="0" lang="en-US" altLang="en-US" sz="1600" b="0" i="0" u="none" strike="noStrike" cap="none" normalizeH="0" baseline="0" dirty="0">
                <a:ln>
                  <a:noFill/>
                </a:ln>
                <a:solidFill>
                  <a:srgbClr val="000000"/>
                </a:solidFill>
                <a:effectLst/>
                <a:latin typeface="Consolas" panose="020B0609020204030204" pitchFamily="49" charset="0"/>
              </a:rPr>
              <a:t>&gt;&gt; </a:t>
            </a:r>
            <a:r>
              <a:rPr kumimoji="0" lang="en-US" altLang="en-US" sz="1600" b="0" i="0" u="none" strike="noStrike" cap="none" normalizeH="0" baseline="0" dirty="0" err="1">
                <a:ln>
                  <a:noFill/>
                </a:ln>
                <a:solidFill>
                  <a:srgbClr val="74531F"/>
                </a:solidFill>
                <a:effectLst/>
                <a:latin typeface="Consolas" panose="020B0609020204030204" pitchFamily="49" charset="0"/>
              </a:rPr>
              <a:t>SubmitRequest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GremlinClient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KeyValuePair</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&gt; </a:t>
            </a:r>
            <a:r>
              <a:rPr kumimoji="0" lang="en-US" altLang="en-US" sz="1600" b="0" i="0" u="none" strike="noStrike" cap="none" normalizeH="0" baseline="0" dirty="0">
                <a:ln>
                  <a:noFill/>
                </a:ln>
                <a:solidFill>
                  <a:srgbClr val="1F377F"/>
                </a:solidFill>
                <a:effectLst/>
                <a:latin typeface="Consolas" panose="020B0609020204030204" pitchFamily="49" charset="0"/>
              </a:rPr>
              <a:t>query</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try</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return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SubmitAsync</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en-US" altLang="en-US" sz="1600" b="0" i="0" u="none" strike="noStrike" cap="none" normalizeH="0" baseline="0" dirty="0">
                <a:ln>
                  <a:noFill/>
                </a:ln>
                <a:solidFill>
                  <a:srgbClr val="0000FF"/>
                </a:solidFill>
                <a:effectLst/>
                <a:latin typeface="Consolas" panose="020B0609020204030204" pitchFamily="49" charset="0"/>
              </a:rPr>
              <a:t>dynamic</a:t>
            </a:r>
            <a:r>
              <a:rPr kumimoji="0" lang="en-US" altLang="en-US" sz="1600" b="0" i="0" u="none" strike="noStrike" cap="none" normalizeH="0" baseline="0" dirty="0">
                <a:ln>
                  <a:noFill/>
                </a:ln>
                <a:solidFill>
                  <a:srgbClr val="000000"/>
                </a:solidFill>
                <a:effectLst/>
                <a:latin typeface="Consolas" panose="020B0609020204030204" pitchFamily="49" charset="0"/>
              </a:rPr>
              <a:t>&gt;(</a:t>
            </a:r>
            <a:r>
              <a:rPr kumimoji="0" lang="en-US" altLang="en-US" sz="1600" b="0" i="0" u="none" strike="noStrike" cap="none" normalizeH="0" baseline="0" dirty="0" err="1">
                <a:ln>
                  <a:noFill/>
                </a:ln>
                <a:solidFill>
                  <a:srgbClr val="1F377F"/>
                </a:solidFill>
                <a:effectLst/>
                <a:latin typeface="Consolas" panose="020B0609020204030204" pitchFamily="49" charset="0"/>
              </a:rPr>
              <a:t>query</a:t>
            </a:r>
            <a:r>
              <a:rPr kumimoji="0" lang="en-US" altLang="en-US" sz="1600" b="0" i="0" u="none" strike="noStrike" cap="none" normalizeH="0" baseline="0" dirty="0" err="1">
                <a:ln>
                  <a:noFill/>
                </a:ln>
                <a:solidFill>
                  <a:srgbClr val="000000"/>
                </a:solidFill>
                <a:effectLst/>
                <a:latin typeface="Consolas" panose="020B0609020204030204" pitchFamily="49" charset="0"/>
              </a:rPr>
              <a:t>.Value</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catch</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ResponseException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1F377F"/>
                </a:solidFill>
                <a:effectLst/>
                <a:latin typeface="Consolas" panose="020B0609020204030204" pitchFamily="49" charset="0"/>
              </a:rPr>
              <a:t>e</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err="1">
                <a:ln>
                  <a:noFill/>
                </a:ln>
                <a:solidFill>
                  <a:srgbClr val="B776FB"/>
                </a:solidFill>
                <a:effectLst/>
                <a:latin typeface="Consolas" panose="020B0609020204030204" pitchFamily="49" charset="0"/>
              </a:rPr>
              <a:t>t</a:t>
            </a:r>
            <a:r>
              <a:rPr kumimoji="0" lang="en-US" altLang="en-US" sz="1600" b="0" i="0" u="none" strike="noStrike" cap="none" normalizeH="0" baseline="0" dirty="0" err="1">
                <a:ln>
                  <a:noFill/>
                </a:ln>
                <a:solidFill>
                  <a:srgbClr val="A31515"/>
                </a:solidFill>
                <a:effectLst/>
                <a:latin typeface="Consolas" panose="020B0609020204030204" pitchFamily="49" charset="0"/>
              </a:rPr>
              <a:t>Request</a:t>
            </a:r>
            <a:r>
              <a:rPr kumimoji="0" lang="en-US" altLang="en-US" sz="1600" b="0" i="0" u="none" strike="noStrike" cap="none" normalizeH="0" baseline="0" dirty="0">
                <a:ln>
                  <a:noFill/>
                </a:ln>
                <a:solidFill>
                  <a:srgbClr val="A31515"/>
                </a:solidFill>
                <a:effectLst/>
                <a:latin typeface="Consolas" panose="020B0609020204030204" pitchFamily="49" charset="0"/>
              </a:rPr>
              <a:t> Error!"</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B91AF"/>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err="1">
                <a:ln>
                  <a:noFill/>
                </a:ln>
                <a:solidFill>
                  <a:srgbClr val="B776FB"/>
                </a:solidFill>
                <a:effectLst/>
                <a:latin typeface="Consolas" panose="020B0609020204030204" pitchFamily="49" charset="0"/>
              </a:rPr>
              <a:t>t</a:t>
            </a:r>
            <a:r>
              <a:rPr kumimoji="0" lang="en-US" altLang="en-US" sz="1600" b="0" i="0" u="none" strike="noStrike" cap="none" normalizeH="0" baseline="0" dirty="0" err="1">
                <a:ln>
                  <a:noFill/>
                </a:ln>
                <a:solidFill>
                  <a:srgbClr val="A31515"/>
                </a:solidFill>
                <a:effectLst/>
                <a:latin typeface="Consolas" panose="020B0609020204030204" pitchFamily="49" charset="0"/>
              </a:rPr>
              <a:t>StatusCode</a:t>
            </a:r>
            <a:r>
              <a:rPr kumimoji="0" lang="en-US" altLang="en-US" sz="1600" b="0" i="0" u="none" strike="noStrike" cap="none" normalizeH="0" baseline="0" dirty="0">
                <a:ln>
                  <a:noFill/>
                </a:ln>
                <a:solidFill>
                  <a:srgbClr val="A31515"/>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.StatusCode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8000"/>
                </a:solidFill>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PrintStatusAttributes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-retry-after-</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-retry-after-</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Console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WriteLine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-activity-id</a:t>
            </a:r>
            <a:r>
              <a:rPr kumimoji="0" lang="en-US" altLang="en-US" sz="1600" b="0" i="0" u="none" strike="noStrike" cap="none" normalizeH="0" baseline="0" dirty="0">
                <a:ln>
                  <a:noFill/>
                </a:ln>
                <a:solidFill>
                  <a:srgbClr val="B776FB"/>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1F377F"/>
                </a:solidFill>
                <a:effectLst/>
                <a:latin typeface="Consolas" panose="020B0609020204030204" pitchFamily="49" charset="0"/>
              </a:rPr>
              <a:t>e</a:t>
            </a:r>
            <a:r>
              <a:rPr kumimoji="0" lang="en-US" altLang="en-US" sz="16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A31515"/>
                </a:solidFill>
                <a:effectLst/>
                <a:latin typeface="Consolas" panose="020B0609020204030204" pitchFamily="49" charset="0"/>
              </a:rPr>
              <a:t>"x-</a:t>
            </a:r>
            <a:r>
              <a:rPr kumimoji="0" lang="en-US" altLang="en-US" sz="1600" b="0" i="0" u="none" strike="noStrike" cap="none" normalizeH="0" baseline="0" dirty="0" err="1">
                <a:ln>
                  <a:noFill/>
                </a:ln>
                <a:solidFill>
                  <a:srgbClr val="A31515"/>
                </a:solidFill>
                <a:effectLst/>
                <a:latin typeface="Consolas" panose="020B0609020204030204" pitchFamily="49" charset="0"/>
              </a:rPr>
              <a:t>ms</a:t>
            </a:r>
            <a:r>
              <a:rPr kumimoji="0" lang="en-US" altLang="en-US" sz="1600" b="0" i="0" u="none" strike="noStrike" cap="none" normalizeH="0" baseline="0" dirty="0">
                <a:ln>
                  <a:noFill/>
                </a:ln>
                <a:solidFill>
                  <a:srgbClr val="A31515"/>
                </a:solidFill>
                <a:effectLst/>
                <a:latin typeface="Consolas" panose="020B0609020204030204" pitchFamily="49" charset="0"/>
              </a:rPr>
              <a:t>-activity-id"</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throw</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2404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1">
            <a:extLst>
              <a:ext uri="{FF2B5EF4-FFF2-40B4-BE49-F238E27FC236}">
                <a16:creationId xmlns:a16="http://schemas.microsoft.com/office/drawing/2014/main" id="{9AFD3582-2D34-4108-B205-732726B08859}"/>
              </a:ext>
            </a:extLst>
          </p:cNvPr>
          <p:cNvSpPr>
            <a:spLocks noChangeArrowheads="1"/>
          </p:cNvSpPr>
          <p:nvPr/>
        </p:nvSpPr>
        <p:spPr bwMode="auto">
          <a:xfrm>
            <a:off x="588263" y="1810464"/>
            <a:ext cx="10832082" cy="44627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private static Task&lt;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ResultSet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&lt;dynamic&gt;&gt;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SubmitRequest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KeyValuePair</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&lt;string, string&gt; query)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a:t>
            </a:r>
            <a:r>
              <a:rPr kumimoji="0" lang="en-US" altLang="en-US" sz="2000" b="0" i="0" u="none" strike="noStrike" cap="none" normalizeH="0" baseline="0" dirty="0">
                <a:ln>
                  <a:noFill/>
                </a:ln>
                <a:solidFill>
                  <a:srgbClr val="8F08C4"/>
                </a:solidFill>
                <a:effectLst/>
                <a:latin typeface="Consolas" panose="020B0609020204030204" pitchFamily="49" charset="0"/>
              </a:rPr>
              <a:t>return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gremlinClient</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SubmitAsync</a:t>
            </a:r>
            <a:r>
              <a:rPr kumimoji="0" lang="en-US" altLang="en-US" sz="2000" b="0" i="0" u="none" strike="noStrike" cap="none" normalizeH="0" baseline="0" dirty="0">
                <a:ln>
                  <a:noFill/>
                </a:ln>
                <a:solidFill>
                  <a:srgbClr val="000000"/>
                </a:solidFill>
                <a:effectLst/>
                <a:latin typeface="Consolas" panose="020B0609020204030204" pitchFamily="49" charset="0"/>
              </a:rPr>
              <a:t>&lt;</a:t>
            </a:r>
            <a:r>
              <a:rPr kumimoji="0" lang="en-US" altLang="en-US" sz="2000" b="0" i="0" u="none" strike="noStrike" cap="none" normalizeH="0" baseline="0" dirty="0">
                <a:ln>
                  <a:noFill/>
                </a:ln>
                <a:solidFill>
                  <a:srgbClr val="0000FF"/>
                </a:solidFill>
                <a:effectLst/>
                <a:latin typeface="Consolas" panose="020B0609020204030204" pitchFamily="49" charset="0"/>
              </a:rPr>
              <a:t>dynamic</a:t>
            </a:r>
            <a:r>
              <a:rPr kumimoji="0" lang="en-US" altLang="en-US" sz="2000" b="0" i="0" u="none" strike="noStrike" cap="none" normalizeH="0" baseline="0" dirty="0">
                <a:ln>
                  <a:noFill/>
                </a:ln>
                <a:solidFill>
                  <a:srgbClr val="000000"/>
                </a:solidFill>
                <a:effectLst/>
                <a:latin typeface="Consolas" panose="020B0609020204030204" pitchFamily="49" charset="0"/>
              </a:rPr>
              <a:t>&gt;(</a:t>
            </a:r>
            <a:r>
              <a:rPr kumimoji="0" lang="en-US" altLang="en-US" sz="2000" b="0" i="0" u="none" strike="noStrike" cap="none" normalizeH="0" baseline="0" dirty="0" err="1">
                <a:ln>
                  <a:noFill/>
                </a:ln>
                <a:solidFill>
                  <a:srgbClr val="1F377F"/>
                </a:solidFill>
                <a:effectLst/>
                <a:latin typeface="Consolas" panose="020B0609020204030204" pitchFamily="49" charset="0"/>
              </a:rPr>
              <a:t>query</a:t>
            </a:r>
            <a:r>
              <a:rPr kumimoji="0" lang="en-US" altLang="en-US" sz="2000" b="0" i="0" u="none" strike="noStrike" cap="none" normalizeH="0" baseline="0" dirty="0" err="1">
                <a:ln>
                  <a:noFill/>
                </a:ln>
                <a:solidFill>
                  <a:srgbClr val="000000"/>
                </a:solidFill>
                <a:effectLst/>
                <a:latin typeface="Consolas" panose="020B0609020204030204" pitchFamily="49" charset="0"/>
              </a:rPr>
              <a:t>.Value</a:t>
            </a:r>
            <a:r>
              <a:rPr kumimoji="0" lang="en-US" altLang="en-US"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catch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ResponseException</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tRequest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Error!");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tStatusCode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e.StatusCode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PrintStatusAttributes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-retry-after-</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GetValueAsString</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-retry-after-</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Console.WriteLine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-activity-id\"]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GetValueAsString</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e.StatusAttributes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"x-</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ms</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-activity-id")}");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chemeClr val="bg1">
                  <a:lumMod val="85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throw;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36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1122074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FC4A72C2-7DEE-4AA3-A552-6498FA0573E3}"/>
              </a:ext>
            </a:extLst>
          </p:cNvPr>
          <p:cNvSpPr>
            <a:spLocks noChangeArrowheads="1"/>
          </p:cNvSpPr>
          <p:nvPr/>
        </p:nvSpPr>
        <p:spPr bwMode="auto">
          <a:xfrm>
            <a:off x="679959" y="1520051"/>
            <a:ext cx="10832082" cy="52014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private static Task&lt;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ResultSet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&lt;dynamic&gt;&gt;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SubmitRequest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KeyValuePair</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&lt;string, string&gt; query)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return </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gremlinClient.SubmitAsync</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&lt;dynamic&gt;(</a:t>
            </a:r>
            <a:r>
              <a:rPr kumimoji="0" lang="en-US" altLang="en-US" sz="1400" b="0" i="0" u="none" strike="noStrike" cap="none" normalizeH="0" baseline="0" dirty="0" err="1">
                <a:ln>
                  <a:noFill/>
                </a:ln>
                <a:solidFill>
                  <a:schemeClr val="bg1">
                    <a:lumMod val="85000"/>
                  </a:schemeClr>
                </a:solidFill>
                <a:effectLst/>
                <a:latin typeface="Consolas" panose="020B0609020204030204" pitchFamily="49" charset="0"/>
              </a:rPr>
              <a:t>query.Value</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lumMod val="85000"/>
                  </a:schemeClr>
                </a:solidFill>
                <a:latin typeface="Consolas" panose="020B0609020204030204" pitchFamily="49" charset="0"/>
              </a:rPr>
              <a:t>  </a:t>
            </a: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catch</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ResponseException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1F377F"/>
                </a:solidFill>
                <a:effectLst/>
                <a:latin typeface="Consolas" panose="020B0609020204030204" pitchFamily="49" charset="0"/>
              </a:rPr>
              <a:t>e</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Request</a:t>
            </a:r>
            <a:r>
              <a:rPr kumimoji="0" lang="en-US" altLang="en-US" sz="1800" b="0" i="0" u="none" strike="noStrike" cap="none" normalizeH="0" baseline="0" dirty="0">
                <a:ln>
                  <a:noFill/>
                </a:ln>
                <a:solidFill>
                  <a:srgbClr val="A31515"/>
                </a:solidFill>
                <a:effectLst/>
                <a:latin typeface="Consolas" panose="020B0609020204030204" pitchFamily="49" charset="0"/>
              </a:rPr>
              <a:t> Error!"</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B91AF"/>
                </a:solidFill>
                <a:effectLst/>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err="1">
                <a:ln>
                  <a:noFill/>
                </a:ln>
                <a:solidFill>
                  <a:srgbClr val="B776FB"/>
                </a:solidFill>
                <a:effectLst/>
                <a:latin typeface="Consolas" panose="020B0609020204030204" pitchFamily="49" charset="0"/>
              </a:rPr>
              <a:t>t</a:t>
            </a:r>
            <a:r>
              <a:rPr kumimoji="0" lang="en-US" altLang="en-US" sz="1800" b="0" i="0" u="none" strike="noStrike" cap="none" normalizeH="0" baseline="0" dirty="0" err="1">
                <a:ln>
                  <a:noFill/>
                </a:ln>
                <a:solidFill>
                  <a:srgbClr val="A31515"/>
                </a:solidFill>
                <a:effectLst/>
                <a:latin typeface="Consolas" panose="020B0609020204030204" pitchFamily="49" charset="0"/>
              </a:rPr>
              <a:t>StatusCode</a:t>
            </a:r>
            <a:r>
              <a:rPr kumimoji="0" lang="en-US" altLang="en-US" sz="1800" b="0" i="0" u="none" strike="noStrike" cap="none" normalizeH="0" baseline="0" dirty="0">
                <a:ln>
                  <a:noFill/>
                </a:ln>
                <a:solidFill>
                  <a:srgbClr val="A31515"/>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.StatusCode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8000"/>
                </a:solidFill>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PrintStatusAttributes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-retry-after-</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err="1">
                <a:ln>
                  <a:noFill/>
                </a:ln>
                <a:solidFill>
                  <a:srgbClr val="2B91AF"/>
                </a:solidFill>
                <a:effectLst/>
                <a:latin typeface="Consolas" panose="020B0609020204030204" pitchFamily="49" charset="0"/>
              </a:rPr>
              <a:t>Console</a:t>
            </a:r>
            <a:r>
              <a:rPr kumimoji="0" lang="en-US" altLang="en-US" sz="1800" b="0" i="0" u="none" strike="noStrike" cap="none" normalizeH="0" baseline="0" dirty="0" err="1">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74531F"/>
                </a:solidFill>
                <a:effectLst/>
                <a:latin typeface="Consolas" panose="020B0609020204030204" pitchFamily="49" charset="0"/>
              </a:rPr>
              <a:t>WriteLine</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B776FB"/>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A31515"/>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74531F"/>
                </a:solidFill>
                <a:effectLst/>
                <a:latin typeface="Consolas" panose="020B0609020204030204" pitchFamily="49" charset="0"/>
              </a:rPr>
              <a:t>GetValueAsString</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err="1">
                <a:ln>
                  <a:noFill/>
                </a:ln>
                <a:solidFill>
                  <a:srgbClr val="1F377F"/>
                </a:solidFill>
                <a:effectLst/>
                <a:latin typeface="Consolas" panose="020B0609020204030204" pitchFamily="49" charset="0"/>
              </a:rPr>
              <a:t>e</a:t>
            </a:r>
            <a:r>
              <a:rPr kumimoji="0" lang="en-US" altLang="en-US" sz="1800" b="0" i="0" u="none" strike="noStrike" cap="none" normalizeH="0" baseline="0" dirty="0" err="1">
                <a:ln>
                  <a:noFill/>
                </a:ln>
                <a:solidFill>
                  <a:srgbClr val="000000"/>
                </a:solidFill>
                <a:effectLst/>
                <a:latin typeface="Consolas" panose="020B0609020204030204" pitchFamily="49" charset="0"/>
              </a:rPr>
              <a:t>.StatusAttributes</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A31515"/>
                </a:solidFill>
                <a:effectLst/>
                <a:latin typeface="Consolas" panose="020B0609020204030204" pitchFamily="49" charset="0"/>
              </a:rPr>
              <a:t>"x-</a:t>
            </a:r>
            <a:r>
              <a:rPr kumimoji="0" lang="en-US" altLang="en-US" sz="1800" b="0" i="0" u="none" strike="noStrike" cap="none" normalizeH="0" baseline="0" dirty="0" err="1">
                <a:ln>
                  <a:noFill/>
                </a:ln>
                <a:solidFill>
                  <a:srgbClr val="A31515"/>
                </a:solidFill>
                <a:effectLst/>
                <a:latin typeface="Consolas" panose="020B0609020204030204" pitchFamily="49" charset="0"/>
              </a:rPr>
              <a:t>ms</a:t>
            </a:r>
            <a:r>
              <a:rPr kumimoji="0" lang="en-US" altLang="en-US" sz="1800" b="0" i="0" u="none" strike="noStrike" cap="none" normalizeH="0" baseline="0" dirty="0">
                <a:ln>
                  <a:noFill/>
                </a:ln>
                <a:solidFill>
                  <a:srgbClr val="A31515"/>
                </a:solidFill>
                <a:effectLst/>
                <a:latin typeface="Consolas" panose="020B0609020204030204" pitchFamily="49" charset="0"/>
              </a:rPr>
              <a:t>-activity-id"</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800" b="0" i="0" u="none" strike="noStrike" cap="none" normalizeH="0" baseline="0" dirty="0">
                <a:ln>
                  <a:noFill/>
                </a:ln>
                <a:solidFill>
                  <a:srgbClr val="A31515"/>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8F08C4"/>
                </a:solidFill>
                <a:effectLst/>
                <a:latin typeface="Consolas" panose="020B0609020204030204" pitchFamily="49" charset="0"/>
              </a:rPr>
              <a:t>throw</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lumMod val="85000"/>
                  </a:schemeClr>
                </a:solidFill>
                <a:effectLst/>
                <a:latin typeface="Consolas" panose="020B0609020204030204" pitchFamily="49" charset="0"/>
              </a:rPr>
              <a:t>} </a:t>
            </a:r>
            <a:endParaRPr kumimoji="0" lang="en-US" altLang="en-US" sz="36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473697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How: Query</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4" name="Rectangle 3">
            <a:extLst>
              <a:ext uri="{FF2B5EF4-FFF2-40B4-BE49-F238E27FC236}">
                <a16:creationId xmlns:a16="http://schemas.microsoft.com/office/drawing/2014/main" id="{9390ED9A-D6A2-4D43-9DC9-AC5715107027}"/>
              </a:ext>
            </a:extLst>
          </p:cNvPr>
          <p:cNvSpPr/>
          <p:nvPr/>
        </p:nvSpPr>
        <p:spPr>
          <a:xfrm>
            <a:off x="586740" y="1735416"/>
            <a:ext cx="11018520" cy="4247317"/>
          </a:xfrm>
          <a:prstGeom prst="rect">
            <a:avLst/>
          </a:prstGeom>
        </p:spPr>
        <p:txBody>
          <a:bodyPr wrap="square">
            <a:spAutoFit/>
          </a:bodyPr>
          <a:lstStyle/>
          <a:p>
            <a:r>
              <a:rPr lang="en-US" sz="5400" dirty="0" err="1">
                <a:latin typeface="Consolas" panose="020B0609020204030204" pitchFamily="49" charset="0"/>
              </a:rPr>
              <a:t>g.V</a:t>
            </a:r>
            <a:r>
              <a:rPr lang="en-US" sz="5400" dirty="0">
                <a:latin typeface="Consolas" panose="020B0609020204030204" pitchFamily="49" charset="0"/>
              </a:rPr>
              <a:t>()</a:t>
            </a:r>
          </a:p>
          <a:p>
            <a:r>
              <a:rPr lang="en-US" sz="5400" dirty="0">
                <a:latin typeface="Consolas" panose="020B0609020204030204" pitchFamily="49" charset="0"/>
              </a:rPr>
              <a:t>.</a:t>
            </a:r>
            <a:r>
              <a:rPr lang="en-US" sz="5400" dirty="0" err="1">
                <a:latin typeface="Consolas" panose="020B0609020204030204" pitchFamily="49" charset="0"/>
              </a:rPr>
              <a:t>hasLabel</a:t>
            </a:r>
            <a:r>
              <a:rPr lang="en-US" sz="5400" dirty="0">
                <a:latin typeface="Consolas" panose="020B0609020204030204" pitchFamily="49" charset="0"/>
              </a:rPr>
              <a:t>('tag’)</a:t>
            </a:r>
          </a:p>
          <a:p>
            <a:r>
              <a:rPr lang="en-US" sz="5400" dirty="0">
                <a:latin typeface="Consolas" panose="020B0609020204030204" pitchFamily="49" charset="0"/>
              </a:rPr>
              <a:t>.has('name’, 'Azure’)</a:t>
            </a:r>
          </a:p>
          <a:p>
            <a:r>
              <a:rPr lang="en-US" sz="5400" dirty="0">
                <a:latin typeface="Consolas" panose="020B0609020204030204" pitchFamily="49" charset="0"/>
              </a:rPr>
              <a:t>.in('</a:t>
            </a:r>
            <a:r>
              <a:rPr lang="en-US" sz="5400" dirty="0" err="1">
                <a:latin typeface="Consolas" panose="020B0609020204030204" pitchFamily="49" charset="0"/>
              </a:rPr>
              <a:t>taggedAs</a:t>
            </a:r>
            <a:r>
              <a:rPr lang="en-US" sz="5400" dirty="0">
                <a:latin typeface="Consolas" panose="020B0609020204030204" pitchFamily="49" charset="0"/>
              </a:rPr>
              <a:t>’)</a:t>
            </a:r>
          </a:p>
          <a:p>
            <a:r>
              <a:rPr lang="en-US" sz="5400" dirty="0">
                <a:latin typeface="Consolas" panose="020B0609020204030204" pitchFamily="49" charset="0"/>
              </a:rPr>
              <a:t>.</a:t>
            </a:r>
            <a:r>
              <a:rPr lang="en-US" sz="5400" dirty="0" err="1">
                <a:latin typeface="Consolas" panose="020B0609020204030204" pitchFamily="49" charset="0"/>
              </a:rPr>
              <a:t>hasLabel</a:t>
            </a:r>
            <a:r>
              <a:rPr lang="en-US" sz="5400" dirty="0">
                <a:latin typeface="Consolas" panose="020B0609020204030204" pitchFamily="49" charset="0"/>
              </a:rPr>
              <a:t>('presentation')</a:t>
            </a:r>
          </a:p>
        </p:txBody>
      </p:sp>
    </p:spTree>
    <p:extLst>
      <p:ext uri="{BB962C8B-B14F-4D97-AF65-F5344CB8AC3E}">
        <p14:creationId xmlns:p14="http://schemas.microsoft.com/office/powerpoint/2010/main" val="12904328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Gremlin API – Querying Options</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672135" y="20627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API</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7239000" y="20627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JavaScript</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4336310" y="4492144"/>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SQL API</a:t>
            </a:r>
          </a:p>
        </p:txBody>
      </p:sp>
    </p:spTree>
    <p:extLst>
      <p:ext uri="{BB962C8B-B14F-4D97-AF65-F5344CB8AC3E}">
        <p14:creationId xmlns:p14="http://schemas.microsoft.com/office/powerpoint/2010/main" val="25448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4FE02-DCFE-47BD-866E-C16A5FF49271}"/>
              </a:ext>
            </a:extLst>
          </p:cNvPr>
          <p:cNvSpPr txBox="1"/>
          <p:nvPr/>
        </p:nvSpPr>
        <p:spPr>
          <a:xfrm>
            <a:off x="0" y="1541878"/>
            <a:ext cx="5749088" cy="2308324"/>
          </a:xfrm>
          <a:prstGeom prst="rect">
            <a:avLst/>
          </a:prstGeom>
          <a:noFill/>
        </p:spPr>
        <p:txBody>
          <a:bodyPr wrap="square" rtlCol="0">
            <a:spAutoFit/>
          </a:bodyPr>
          <a:lstStyle/>
          <a:p>
            <a:pPr algn="ctr"/>
            <a:r>
              <a:rPr lang="en-US" sz="7200" b="1" dirty="0">
                <a:latin typeface="Kamerik205 8" panose="020B0803030600020004" pitchFamily="34" charset="0"/>
              </a:rPr>
              <a:t>Cassandra API</a:t>
            </a:r>
          </a:p>
        </p:txBody>
      </p:sp>
      <p:sp>
        <p:nvSpPr>
          <p:cNvPr id="8" name="TextBox 7">
            <a:extLst>
              <a:ext uri="{FF2B5EF4-FFF2-40B4-BE49-F238E27FC236}">
                <a16:creationId xmlns:a16="http://schemas.microsoft.com/office/drawing/2014/main" id="{5DB427F1-FAED-4037-B34B-6385EF94D24F}"/>
              </a:ext>
            </a:extLst>
          </p:cNvPr>
          <p:cNvSpPr txBox="1"/>
          <p:nvPr/>
        </p:nvSpPr>
        <p:spPr>
          <a:xfrm>
            <a:off x="0" y="3850202"/>
            <a:ext cx="5749088" cy="584775"/>
          </a:xfrm>
          <a:prstGeom prst="rect">
            <a:avLst/>
          </a:prstGeom>
          <a:noFill/>
        </p:spPr>
        <p:txBody>
          <a:bodyPr wrap="square" rtlCol="0">
            <a:spAutoFit/>
          </a:bodyPr>
          <a:lstStyle/>
          <a:p>
            <a:pPr algn="ctr"/>
            <a:r>
              <a:rPr lang="en-US" sz="3200" b="1" dirty="0">
                <a:latin typeface="Kamerik205 8" panose="020B0803030600020004" pitchFamily="34" charset="0"/>
              </a:rPr>
              <a:t>Wide Column Store</a:t>
            </a:r>
          </a:p>
        </p:txBody>
      </p:sp>
      <p:pic>
        <p:nvPicPr>
          <p:cNvPr id="2" name="Graphic 8">
            <a:extLst>
              <a:ext uri="{FF2B5EF4-FFF2-40B4-BE49-F238E27FC236}">
                <a16:creationId xmlns:a16="http://schemas.microsoft.com/office/drawing/2014/main" id="{BAF6C2BA-E0FD-4EBF-95A8-14D9C34EF7B3}"/>
              </a:ext>
            </a:extLst>
          </p:cNvPr>
          <p:cNvPicPr>
            <a:picLocks noChangeAspect="1"/>
          </p:cNvPicPr>
          <p:nvPr/>
        </p:nvPicPr>
        <p:blipFill>
          <a:blip r:embed="rId2"/>
          <a:srcRect/>
          <a:stretch/>
        </p:blipFill>
        <p:spPr>
          <a:xfrm>
            <a:off x="5334000" y="1623417"/>
            <a:ext cx="6858000" cy="3611165"/>
          </a:xfrm>
          <a:prstGeom prst="rect">
            <a:avLst/>
          </a:prstGeom>
        </p:spPr>
      </p:pic>
    </p:spTree>
    <p:extLst>
      <p:ext uri="{BB962C8B-B14F-4D97-AF65-F5344CB8AC3E}">
        <p14:creationId xmlns:p14="http://schemas.microsoft.com/office/powerpoint/2010/main" val="13390760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What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6" name="Rectangle: Rounded Corners 5">
            <a:extLst>
              <a:ext uri="{FF2B5EF4-FFF2-40B4-BE49-F238E27FC236}">
                <a16:creationId xmlns:a16="http://schemas.microsoft.com/office/drawing/2014/main" id="{C6431ED6-23C0-4C29-8780-82FEC086ED0B}"/>
              </a:ext>
            </a:extLst>
          </p:cNvPr>
          <p:cNvSpPr/>
          <p:nvPr/>
        </p:nvSpPr>
        <p:spPr>
          <a:xfrm>
            <a:off x="189023"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Handle Large Amounts of Data</a:t>
            </a:r>
          </a:p>
        </p:txBody>
      </p:sp>
      <p:sp>
        <p:nvSpPr>
          <p:cNvPr id="7" name="Rectangle: Rounded Corners 6">
            <a:extLst>
              <a:ext uri="{FF2B5EF4-FFF2-40B4-BE49-F238E27FC236}">
                <a16:creationId xmlns:a16="http://schemas.microsoft.com/office/drawing/2014/main" id="{3B56B0BB-DD00-410F-9824-B11CA9124060}"/>
              </a:ext>
            </a:extLst>
          </p:cNvPr>
          <p:cNvSpPr/>
          <p:nvPr/>
        </p:nvSpPr>
        <p:spPr>
          <a:xfrm>
            <a:off x="4336311"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Uses Commodity Servers</a:t>
            </a:r>
          </a:p>
        </p:txBody>
      </p:sp>
      <p:sp>
        <p:nvSpPr>
          <p:cNvPr id="8" name="Rectangle: Rounded Corners 7">
            <a:extLst>
              <a:ext uri="{FF2B5EF4-FFF2-40B4-BE49-F238E27FC236}">
                <a16:creationId xmlns:a16="http://schemas.microsoft.com/office/drawing/2014/main" id="{DD6B5B33-E719-49B7-8EEA-22E9D2F0059D}"/>
              </a:ext>
            </a:extLst>
          </p:cNvPr>
          <p:cNvSpPr/>
          <p:nvPr/>
        </p:nvSpPr>
        <p:spPr>
          <a:xfrm>
            <a:off x="8483600" y="2519916"/>
            <a:ext cx="3519377" cy="182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t>Developed by Facebook</a:t>
            </a:r>
          </a:p>
        </p:txBody>
      </p:sp>
    </p:spTree>
    <p:extLst>
      <p:ext uri="{BB962C8B-B14F-4D97-AF65-F5344CB8AC3E}">
        <p14:creationId xmlns:p14="http://schemas.microsoft.com/office/powerpoint/2010/main" val="188966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Graph API – When</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TextBox 2">
            <a:extLst>
              <a:ext uri="{FF2B5EF4-FFF2-40B4-BE49-F238E27FC236}">
                <a16:creationId xmlns:a16="http://schemas.microsoft.com/office/drawing/2014/main" id="{8D996D76-74A6-4787-AD09-AF5232223E0D}"/>
              </a:ext>
            </a:extLst>
          </p:cNvPr>
          <p:cNvSpPr txBox="1"/>
          <p:nvPr/>
        </p:nvSpPr>
        <p:spPr>
          <a:xfrm>
            <a:off x="468128" y="2069397"/>
            <a:ext cx="11255744" cy="2719206"/>
          </a:xfrm>
          <a:prstGeom prst="rect">
            <a:avLst/>
          </a:prstGeom>
          <a:noFill/>
        </p:spPr>
        <p:txBody>
          <a:bodyPr wrap="square" rtlCol="0">
            <a:spAutoFit/>
          </a:bodyPr>
          <a:lstStyle/>
          <a:p>
            <a:pPr algn="ctr">
              <a:lnSpc>
                <a:spcPct val="150000"/>
              </a:lnSpc>
            </a:pPr>
            <a:r>
              <a:rPr lang="en-US" sz="6000" dirty="0"/>
              <a:t>Migrating data from Cassandra to Azure Cosmos DB</a:t>
            </a:r>
          </a:p>
        </p:txBody>
      </p:sp>
    </p:spTree>
    <p:extLst>
      <p:ext uri="{BB962C8B-B14F-4D97-AF65-F5344CB8AC3E}">
        <p14:creationId xmlns:p14="http://schemas.microsoft.com/office/powerpoint/2010/main" val="30390994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Data Model</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pic>
        <p:nvPicPr>
          <p:cNvPr id="6" name="Picture 5">
            <a:extLst>
              <a:ext uri="{FF2B5EF4-FFF2-40B4-BE49-F238E27FC236}">
                <a16:creationId xmlns:a16="http://schemas.microsoft.com/office/drawing/2014/main" id="{18040E12-F4B0-47F6-BC89-EE0353BF6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348" y="1372369"/>
            <a:ext cx="10205304" cy="4770979"/>
          </a:xfrm>
          <a:prstGeom prst="rect">
            <a:avLst/>
          </a:prstGeom>
        </p:spPr>
      </p:pic>
      <p:sp>
        <p:nvSpPr>
          <p:cNvPr id="7" name="Rectangle: Rounded Corners 6">
            <a:extLst>
              <a:ext uri="{FF2B5EF4-FFF2-40B4-BE49-F238E27FC236}">
                <a16:creationId xmlns:a16="http://schemas.microsoft.com/office/drawing/2014/main" id="{0C7E8C72-6FAB-4EC5-87BD-97229C4896A1}"/>
              </a:ext>
            </a:extLst>
          </p:cNvPr>
          <p:cNvSpPr/>
          <p:nvPr/>
        </p:nvSpPr>
        <p:spPr>
          <a:xfrm>
            <a:off x="721895" y="2069431"/>
            <a:ext cx="10828422" cy="7891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47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8E30-EE9C-4073-936E-76A79402A16C}"/>
              </a:ext>
            </a:extLst>
          </p:cNvPr>
          <p:cNvSpPr>
            <a:spLocks noGrp="1"/>
          </p:cNvSpPr>
          <p:nvPr>
            <p:ph type="title"/>
          </p:nvPr>
        </p:nvSpPr>
        <p:spPr/>
        <p:txBody>
          <a:bodyPr/>
          <a:lstStyle/>
          <a:p>
            <a:r>
              <a:rPr lang="en-US" dirty="0"/>
              <a:t>Cassandra API – How: Insert</a:t>
            </a:r>
          </a:p>
        </p:txBody>
      </p:sp>
      <p:sp>
        <p:nvSpPr>
          <p:cNvPr id="5" name="TextBox 4">
            <a:extLst>
              <a:ext uri="{FF2B5EF4-FFF2-40B4-BE49-F238E27FC236}">
                <a16:creationId xmlns:a16="http://schemas.microsoft.com/office/drawing/2014/main" id="{A3656CE6-9785-4F47-A0B1-3CED034A3B02}"/>
              </a:ext>
            </a:extLst>
          </p:cNvPr>
          <p:cNvSpPr txBox="1"/>
          <p:nvPr/>
        </p:nvSpPr>
        <p:spPr>
          <a:xfrm>
            <a:off x="177800" y="1092756"/>
            <a:ext cx="7061200" cy="369332"/>
          </a:xfrm>
          <a:prstGeom prst="rect">
            <a:avLst/>
          </a:prstGeom>
          <a:noFill/>
        </p:spPr>
        <p:txBody>
          <a:bodyPr wrap="square" rtlCol="0">
            <a:spAutoFit/>
          </a:bodyPr>
          <a:lstStyle/>
          <a:p>
            <a:r>
              <a:rPr lang="en-US" b="1" dirty="0"/>
              <a:t>Wide-Range of Data APIs</a:t>
            </a:r>
          </a:p>
        </p:txBody>
      </p:sp>
      <p:sp>
        <p:nvSpPr>
          <p:cNvPr id="3" name="Rectangle 1">
            <a:extLst>
              <a:ext uri="{FF2B5EF4-FFF2-40B4-BE49-F238E27FC236}">
                <a16:creationId xmlns:a16="http://schemas.microsoft.com/office/drawing/2014/main" id="{C5A3C40E-BF55-4693-9932-DB5E353D8A93}"/>
              </a:ext>
            </a:extLst>
          </p:cNvPr>
          <p:cNvSpPr>
            <a:spLocks noChangeArrowheads="1"/>
          </p:cNvSpPr>
          <p:nvPr/>
        </p:nvSpPr>
        <p:spPr bwMode="auto">
          <a:xfrm>
            <a:off x="603758" y="1862616"/>
            <a:ext cx="10832083"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class</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2B91AF"/>
                </a:solidFill>
                <a:effectLst/>
                <a:latin typeface="Consolas" panose="020B0609020204030204" pitchFamily="49" charset="0"/>
              </a:rPr>
              <a:t>Presentation</a:t>
            </a:r>
            <a:endParaRPr kumimoji="0" lang="en-US" altLang="en-US" sz="2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presentation_id</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presentation_owneremailaddress</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presentation_title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presentation_abstract</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presentation_elevatorpitch</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presentation_importantinformation</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presentation_languagecode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string</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presentation_language</a:t>
            </a:r>
            <a:r>
              <a:rPr kumimoji="0" lang="en-US" altLang="en-US" sz="2400" b="0" i="0" u="none" strike="noStrike" cap="none" normalizeH="0" baseline="0" dirty="0">
                <a:ln>
                  <a:noFill/>
                </a:ln>
                <a:solidFill>
                  <a:srgbClr val="000000"/>
                </a:solidFill>
                <a:effectLst/>
                <a:latin typeface="Consolas" panose="020B0609020204030204" pitchFamily="49" charset="0"/>
              </a:rPr>
              <a:t> { </a:t>
            </a:r>
            <a:r>
              <a:rPr kumimoji="0" lang="en-US" altLang="en-US" sz="2400" b="0" i="0" u="none" strike="noStrike" cap="none" normalizeH="0" baseline="0" dirty="0">
                <a:ln>
                  <a:noFill/>
                </a:ln>
                <a:solidFill>
                  <a:srgbClr val="0000FF"/>
                </a:solidFill>
                <a:effectLst/>
                <a:latin typeface="Consolas" panose="020B0609020204030204" pitchFamily="49" charset="0"/>
              </a:rPr>
              <a:t>get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set</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7913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TotalTime>
  <Words>9234</Words>
  <Application>Microsoft Office PowerPoint</Application>
  <PresentationFormat>Widescreen</PresentationFormat>
  <Paragraphs>1398</Paragraphs>
  <Slides>129</Slides>
  <Notes>116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129</vt:i4>
      </vt:variant>
    </vt:vector>
  </HeadingPairs>
  <TitlesOfParts>
    <vt:vector size="138" baseType="lpstr">
      <vt:lpstr>Arial</vt:lpstr>
      <vt:lpstr>Calibri</vt:lpstr>
      <vt:lpstr>Consolas</vt:lpstr>
      <vt:lpstr>Kamerik205 8</vt:lpstr>
      <vt:lpstr>Segoe UI</vt:lpstr>
      <vt:lpstr>Segoe UI Semibold</vt:lpstr>
      <vt:lpstr>Segoe UI Semilight</vt:lpstr>
      <vt:lpstr>Office Theme</vt:lpstr>
      <vt:lpstr>Custom Design</vt:lpstr>
      <vt:lpstr>PowerPoint Presentation</vt:lpstr>
      <vt:lpstr>Who is Chad Green</vt:lpstr>
      <vt:lpstr>What is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vt:lpstr>
      <vt:lpstr>Azure Cosmos DB Capabilities</vt:lpstr>
      <vt:lpstr>PowerPoint Presentation</vt:lpstr>
      <vt:lpstr>IoT and Telematics</vt:lpstr>
      <vt:lpstr>IoT and Telematics</vt:lpstr>
      <vt:lpstr>IoT and Telematics</vt:lpstr>
      <vt:lpstr>Retail Marketing</vt:lpstr>
      <vt:lpstr>Retail Marketing</vt:lpstr>
      <vt:lpstr>Retail and Marketing</vt:lpstr>
      <vt:lpstr>Retail and Marketing</vt:lpstr>
      <vt:lpstr>Gaming</vt:lpstr>
      <vt:lpstr>Gaming</vt:lpstr>
      <vt:lpstr>Gaming</vt:lpstr>
      <vt:lpstr>Web &amp; Mobile Applications</vt:lpstr>
      <vt:lpstr>Web &amp; Mobile Applications</vt:lpstr>
      <vt:lpstr>Gaming</vt:lpstr>
      <vt:lpstr>PowerPoint Presentation</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Cosmos DB Integrations</vt:lpstr>
      <vt:lpstr>PowerPoint Presentation</vt:lpstr>
      <vt:lpstr>Atom Resource Sequence</vt:lpstr>
      <vt:lpstr>PowerPoint Presentation</vt:lpstr>
      <vt:lpstr>SQL API – What</vt:lpstr>
      <vt:lpstr>SQL API – When</vt:lpstr>
      <vt:lpstr>SQL API – How: Data Model</vt:lpstr>
      <vt:lpstr>SQL API – How: Data Model</vt:lpstr>
      <vt:lpstr>SQL API – How: Insert</vt:lpstr>
      <vt:lpstr>SQL API – How: Insert</vt:lpstr>
      <vt:lpstr>SQL API – How: Insert</vt:lpstr>
      <vt:lpstr>SQL API – How: Insert</vt:lpstr>
      <vt:lpstr>SQL API – How: Insert</vt:lpstr>
      <vt:lpstr>SQL API – How: Query</vt:lpstr>
      <vt:lpstr>SQL API – How: Query</vt:lpstr>
      <vt:lpstr>SQL API – How: Query</vt:lpstr>
      <vt:lpstr>SQL API – How: Query</vt:lpstr>
      <vt:lpstr>SQL API – Querying Options</vt:lpstr>
      <vt:lpstr>PowerPoint Presentation</vt:lpstr>
      <vt:lpstr>MongoDB – What</vt:lpstr>
      <vt:lpstr>MongoDB – When</vt:lpstr>
      <vt:lpstr>MongoDB – How: Data Model</vt:lpstr>
      <vt:lpstr>MongoDB – How: Data Model</vt:lpstr>
      <vt:lpstr>MongoDB – How: Insert</vt:lpstr>
      <vt:lpstr>MongoDB – How: Insert</vt:lpstr>
      <vt:lpstr>MongoDB – How: Insert</vt:lpstr>
      <vt:lpstr>MongoDB – How: Query</vt:lpstr>
      <vt:lpstr>MongoDB – Cosmos or Atlas</vt:lpstr>
      <vt:lpstr>PowerPoint Presentation</vt:lpstr>
      <vt:lpstr>Graph API – What</vt:lpstr>
      <vt:lpstr>What is a Graph</vt:lpstr>
      <vt:lpstr>Property Graph Model</vt:lpstr>
      <vt:lpstr>The Power of Graph Databases</vt:lpstr>
      <vt:lpstr>The Power of Graph Databases</vt:lpstr>
      <vt:lpstr>The Power of Graph Databases</vt:lpstr>
      <vt:lpstr>Graph API – When</vt:lpstr>
      <vt:lpstr>Graph API – How: Data Model</vt:lpstr>
      <vt:lpstr>Graph API – How: Data Model</vt:lpstr>
      <vt:lpstr>Graph API – How: Insert</vt:lpstr>
      <vt:lpstr>Graph API – How: Insert</vt:lpstr>
      <vt:lpstr>Graph API – How: Insert</vt:lpstr>
      <vt:lpstr>Graph API – How: Insert</vt:lpstr>
      <vt:lpstr>Graph API – How: Query</vt:lpstr>
      <vt:lpstr>Gremlin API – Querying Options</vt:lpstr>
      <vt:lpstr>PowerPoint Presentation</vt:lpstr>
      <vt:lpstr>Cassandra API – What</vt:lpstr>
      <vt:lpstr>Graph API – When</vt:lpstr>
      <vt:lpstr>Cassandra API – How: Data Model</vt:lpstr>
      <vt:lpstr>Cassandra API – How: Insert</vt:lpstr>
      <vt:lpstr>Cassandra API – How: Insert</vt:lpstr>
      <vt:lpstr>Cassandra API – How: Query</vt:lpstr>
      <vt:lpstr>Cassandra API – Query Options</vt:lpstr>
      <vt:lpstr>PowerPoint Presentation</vt:lpstr>
      <vt:lpstr>Table API – What</vt:lpstr>
      <vt:lpstr>Table API – When</vt:lpstr>
      <vt:lpstr>Table API – How: Data Model</vt:lpstr>
      <vt:lpstr>Table API – How: Insert</vt:lpstr>
      <vt:lpstr>Table API – How: Insert</vt:lpstr>
      <vt:lpstr>Table API – How: Insert</vt:lpstr>
      <vt:lpstr>Table API – How: Insert</vt:lpstr>
      <vt:lpstr>Table API – How: Query</vt:lpstr>
      <vt:lpstr>Table API – How: Query</vt:lpstr>
      <vt:lpstr>PowerPoint Presentation</vt:lpstr>
      <vt:lpstr>etcd API – What</vt:lpstr>
      <vt:lpstr>etcd API – Why</vt:lpstr>
      <vt:lpstr>etcd API – Why</vt:lpstr>
      <vt:lpstr>etcd API – Why</vt:lpstr>
      <vt:lpstr>etcd API – Why</vt:lpstr>
      <vt:lpstr>etcd API – Why</vt:lpstr>
      <vt:lpstr>etcd API – Why</vt:lpstr>
      <vt:lpstr>etcd API – Why</vt:lpstr>
      <vt:lpstr>etcd API – When</vt:lpstr>
      <vt:lpstr>PowerPoint Presentation</vt:lpstr>
      <vt:lpstr>azure.Microsoft.com/en-us/try/cosmosdb</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113</cp:revision>
  <dcterms:created xsi:type="dcterms:W3CDTF">2020-08-12T16:24:20Z</dcterms:created>
  <dcterms:modified xsi:type="dcterms:W3CDTF">2021-09-11T14:05:11Z</dcterms:modified>
</cp:coreProperties>
</file>